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4"/>
  </p:notesMasterIdLst>
  <p:sldIdLst>
    <p:sldId id="256" r:id="rId2"/>
    <p:sldId id="257" r:id="rId3"/>
    <p:sldId id="373" r:id="rId4"/>
    <p:sldId id="258" r:id="rId5"/>
    <p:sldId id="290" r:id="rId6"/>
    <p:sldId id="291" r:id="rId7"/>
    <p:sldId id="352" r:id="rId8"/>
    <p:sldId id="357" r:id="rId9"/>
    <p:sldId id="353" r:id="rId10"/>
    <p:sldId id="354" r:id="rId11"/>
    <p:sldId id="355" r:id="rId12"/>
    <p:sldId id="356" r:id="rId13"/>
    <p:sldId id="358" r:id="rId14"/>
    <p:sldId id="359" r:id="rId15"/>
    <p:sldId id="349" r:id="rId16"/>
    <p:sldId id="350" r:id="rId17"/>
    <p:sldId id="360" r:id="rId18"/>
    <p:sldId id="361" r:id="rId19"/>
    <p:sldId id="362" r:id="rId20"/>
    <p:sldId id="259" r:id="rId21"/>
    <p:sldId id="260" r:id="rId22"/>
    <p:sldId id="263" r:id="rId23"/>
    <p:sldId id="267" r:id="rId24"/>
    <p:sldId id="268" r:id="rId25"/>
    <p:sldId id="264" r:id="rId26"/>
    <p:sldId id="269" r:id="rId27"/>
    <p:sldId id="261" r:id="rId28"/>
    <p:sldId id="270" r:id="rId29"/>
    <p:sldId id="265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62" r:id="rId50"/>
    <p:sldId id="292" r:id="rId51"/>
    <p:sldId id="293" r:id="rId52"/>
    <p:sldId id="294" r:id="rId53"/>
    <p:sldId id="298" r:id="rId54"/>
    <p:sldId id="295" r:id="rId55"/>
    <p:sldId id="296" r:id="rId56"/>
    <p:sldId id="297" r:id="rId57"/>
    <p:sldId id="299" r:id="rId58"/>
    <p:sldId id="300" r:id="rId59"/>
    <p:sldId id="301" r:id="rId60"/>
    <p:sldId id="302" r:id="rId61"/>
    <p:sldId id="303" r:id="rId62"/>
    <p:sldId id="304" r:id="rId63"/>
    <p:sldId id="305" r:id="rId64"/>
    <p:sldId id="306" r:id="rId65"/>
    <p:sldId id="309" r:id="rId66"/>
    <p:sldId id="312" r:id="rId67"/>
    <p:sldId id="307" r:id="rId68"/>
    <p:sldId id="308" r:id="rId69"/>
    <p:sldId id="310" r:id="rId70"/>
    <p:sldId id="313" r:id="rId71"/>
    <p:sldId id="315" r:id="rId72"/>
    <p:sldId id="316" r:id="rId73"/>
    <p:sldId id="311" r:id="rId74"/>
    <p:sldId id="314" r:id="rId75"/>
    <p:sldId id="317" r:id="rId76"/>
    <p:sldId id="318" r:id="rId77"/>
    <p:sldId id="319" r:id="rId78"/>
    <p:sldId id="320" r:id="rId79"/>
    <p:sldId id="321" r:id="rId80"/>
    <p:sldId id="322" r:id="rId81"/>
    <p:sldId id="323" r:id="rId82"/>
    <p:sldId id="324" r:id="rId83"/>
    <p:sldId id="325" r:id="rId84"/>
    <p:sldId id="327" r:id="rId85"/>
    <p:sldId id="328" r:id="rId86"/>
    <p:sldId id="326" r:id="rId87"/>
    <p:sldId id="329" r:id="rId88"/>
    <p:sldId id="330" r:id="rId89"/>
    <p:sldId id="331" r:id="rId90"/>
    <p:sldId id="332" r:id="rId91"/>
    <p:sldId id="333" r:id="rId92"/>
    <p:sldId id="334" r:id="rId93"/>
    <p:sldId id="335" r:id="rId94"/>
    <p:sldId id="336" r:id="rId95"/>
    <p:sldId id="337" r:id="rId96"/>
    <p:sldId id="338" r:id="rId97"/>
    <p:sldId id="339" r:id="rId98"/>
    <p:sldId id="341" r:id="rId99"/>
    <p:sldId id="342" r:id="rId100"/>
    <p:sldId id="340" r:id="rId101"/>
    <p:sldId id="343" r:id="rId102"/>
    <p:sldId id="344" r:id="rId103"/>
    <p:sldId id="351" r:id="rId104"/>
    <p:sldId id="345" r:id="rId105"/>
    <p:sldId id="346" r:id="rId106"/>
    <p:sldId id="363" r:id="rId107"/>
    <p:sldId id="372" r:id="rId108"/>
    <p:sldId id="364" r:id="rId109"/>
    <p:sldId id="365" r:id="rId110"/>
    <p:sldId id="366" r:id="rId111"/>
    <p:sldId id="367" r:id="rId112"/>
    <p:sldId id="368" r:id="rId11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theme" Target="theme/theme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71468-3E76-4AFC-AB46-9A9EB5FE024C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E21E7-56ED-48B4-8954-CA3D8EA7368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8651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E21E7-56ED-48B4-8954-CA3D8EA7368B}" type="slidenum">
              <a:rPr lang="es-MX" smtClean="0"/>
              <a:t>108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7909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46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3008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5756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087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382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440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0479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3849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2246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09909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6433474-2346-4274-86CC-227A3CF91BA0}" type="datetimeFigureOut">
              <a:rPr lang="es-MX" smtClean="0"/>
              <a:t>11/03/2018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06489AD-74BB-4745-9886-584D2F3E887B}" type="slidenum">
              <a:rPr lang="es-MX" smtClean="0"/>
              <a:t>‹Nº›</a:t>
            </a:fld>
            <a:endParaRPr lang="es-MX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81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REPASO DE CSS3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336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Solución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Crear una nueva clase en cada etiqueta HTML</a:t>
            </a:r>
          </a:p>
          <a:p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542741"/>
            <a:ext cx="7880586" cy="233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0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FOOTER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526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502360"/>
            <a:ext cx="10058400" cy="850401"/>
          </a:xfrm>
        </p:spPr>
        <p:txBody>
          <a:bodyPr/>
          <a:lstStyle/>
          <a:p>
            <a:r>
              <a:rPr lang="es-MX" dirty="0" smtClean="0"/>
              <a:t>Mini Reto 2: Completa el </a:t>
            </a:r>
            <a:r>
              <a:rPr lang="es-MX" dirty="0" err="1" smtClean="0"/>
              <a:t>Footer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1453" r="9537"/>
          <a:stretch/>
        </p:blipFill>
        <p:spPr>
          <a:xfrm>
            <a:off x="1659774" y="1460269"/>
            <a:ext cx="8933411" cy="50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0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Color con opacidad </a:t>
            </a:r>
            <a:r>
              <a:rPr lang="es-MX" b="1" dirty="0" err="1" smtClean="0"/>
              <a:t>rgba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b="1" dirty="0" err="1"/>
              <a:t>background</a:t>
            </a:r>
            <a:r>
              <a:rPr lang="es-MX" sz="2800" b="1" dirty="0"/>
              <a:t>: </a:t>
            </a:r>
            <a:r>
              <a:rPr lang="es-MX" sz="2800" b="1" dirty="0" err="1" smtClean="0"/>
              <a:t>rgba</a:t>
            </a:r>
            <a:r>
              <a:rPr lang="es-MX" sz="2800" b="1" dirty="0" smtClean="0"/>
              <a:t>(255,255,255,0.2);</a:t>
            </a:r>
            <a:endParaRPr lang="es-MX" sz="2800" b="1" dirty="0"/>
          </a:p>
        </p:txBody>
      </p:sp>
    </p:spTree>
    <p:extLst>
      <p:ext uri="{BB962C8B-B14F-4D97-AF65-F5344CB8AC3E}">
        <p14:creationId xmlns:p14="http://schemas.microsoft.com/office/powerpoint/2010/main" val="418086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3370" t="4072" r="13689" b="5019"/>
          <a:stretch/>
        </p:blipFill>
        <p:spPr>
          <a:xfrm>
            <a:off x="1201188" y="110835"/>
            <a:ext cx="9490365" cy="665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6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017" y="106494"/>
            <a:ext cx="4179310" cy="656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8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1453" r="9537"/>
          <a:stretch/>
        </p:blipFill>
        <p:spPr>
          <a:xfrm>
            <a:off x="972589" y="286603"/>
            <a:ext cx="9847811" cy="56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DISEÑO RESPONSIVO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039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Meta </a:t>
            </a:r>
            <a:r>
              <a:rPr lang="es-MX" dirty="0" err="1" smtClean="0"/>
              <a:t>ViewPort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Define el ancho y la escalabilidad de nuestro sitio web</a:t>
            </a:r>
            <a:endParaRPr lang="es-MX" dirty="0"/>
          </a:p>
        </p:txBody>
      </p:sp>
      <p:pic>
        <p:nvPicPr>
          <p:cNvPr id="4" name="Marcador de contenido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94908"/>
            <a:ext cx="12192001" cy="41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561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Media </a:t>
            </a:r>
            <a:r>
              <a:rPr lang="es-MX" dirty="0" err="1" smtClean="0"/>
              <a:t>Queries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MX" dirty="0" smtClean="0"/>
              <a:t> Los media </a:t>
            </a:r>
            <a:r>
              <a:rPr lang="es-MX" dirty="0" err="1" smtClean="0"/>
              <a:t>queries</a:t>
            </a:r>
            <a:r>
              <a:rPr lang="es-MX" dirty="0" smtClean="0"/>
              <a:t> son puntos en los que dada una </a:t>
            </a:r>
            <a:r>
              <a:rPr lang="es-MX" b="1" dirty="0" smtClean="0"/>
              <a:t>condición</a:t>
            </a:r>
            <a:r>
              <a:rPr lang="es-MX" dirty="0" smtClean="0"/>
              <a:t>, los estilos van a cambiar.</a:t>
            </a:r>
          </a:p>
          <a:p>
            <a:pPr>
              <a:buFont typeface="Arial" panose="020B0604020202020204" pitchFamily="34" charset="0"/>
              <a:buChar char="•"/>
            </a:pPr>
            <a:endParaRPr lang="es-MX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@media screen </a:t>
            </a:r>
            <a:r>
              <a:rPr lang="en-US" dirty="0" smtClean="0"/>
              <a:t>and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(max-width: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500px)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 smtClean="0"/>
              <a:t>	/*Lo que </a:t>
            </a:r>
            <a:r>
              <a:rPr lang="en-US" dirty="0" err="1" smtClean="0"/>
              <a:t>va</a:t>
            </a:r>
            <a:r>
              <a:rPr lang="en-US" dirty="0" smtClean="0"/>
              <a:t> a </a:t>
            </a:r>
            <a:r>
              <a:rPr lang="en-US" dirty="0" err="1" smtClean="0"/>
              <a:t>pasar</a:t>
            </a:r>
            <a:r>
              <a:rPr lang="en-US" dirty="0" smtClean="0"/>
              <a:t> </a:t>
            </a:r>
            <a:r>
              <a:rPr lang="en-US" dirty="0" err="1" smtClean="0"/>
              <a:t>despues</a:t>
            </a:r>
            <a:r>
              <a:rPr lang="en-US" dirty="0" smtClean="0"/>
              <a:t> de que la </a:t>
            </a:r>
            <a:r>
              <a:rPr lang="en-US" dirty="0" err="1" smtClean="0"/>
              <a:t>ventana</a:t>
            </a:r>
            <a:r>
              <a:rPr lang="en-US" dirty="0" smtClean="0"/>
              <a:t> </a:t>
            </a:r>
            <a:r>
              <a:rPr lang="en-US" dirty="0" err="1" smtClean="0"/>
              <a:t>llegue</a:t>
            </a:r>
            <a:r>
              <a:rPr lang="en-US" dirty="0" smtClean="0"/>
              <a:t> a 500px o </a:t>
            </a:r>
            <a:r>
              <a:rPr lang="en-US" dirty="0" err="1" smtClean="0"/>
              <a:t>menos</a:t>
            </a:r>
            <a:r>
              <a:rPr lang="en-US" dirty="0" smtClean="0"/>
              <a:t>*/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body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	</a:t>
            </a:r>
            <a:r>
              <a:rPr lang="en-US" b="1" dirty="0" err="1" smtClean="0"/>
              <a:t>background:</a:t>
            </a:r>
            <a:r>
              <a:rPr lang="en-US" dirty="0" err="1" smtClean="0">
                <a:solidFill>
                  <a:srgbClr val="FF0000"/>
                </a:solidFill>
              </a:rPr>
              <a:t>black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}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1562044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 tienes varias condiciones, estas se separan con un </a:t>
            </a:r>
            <a:r>
              <a:rPr lang="es-MX" b="1" dirty="0" smtClean="0"/>
              <a:t>and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@media screen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(max-width: 500px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)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and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orientation:landscape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/*Cambia el </a:t>
            </a:r>
            <a:r>
              <a:rPr lang="en-US" dirty="0" err="1" smtClean="0"/>
              <a:t>fondo</a:t>
            </a:r>
            <a:r>
              <a:rPr lang="en-US" dirty="0" smtClean="0"/>
              <a:t> a negro </a:t>
            </a:r>
            <a:r>
              <a:rPr lang="en-US" dirty="0" err="1" smtClean="0"/>
              <a:t>si</a:t>
            </a:r>
            <a:r>
              <a:rPr lang="en-US" dirty="0" smtClean="0"/>
              <a:t> la </a:t>
            </a:r>
            <a:r>
              <a:rPr lang="en-US" dirty="0" err="1" smtClean="0"/>
              <a:t>ventana</a:t>
            </a:r>
            <a:r>
              <a:rPr lang="en-US" dirty="0" smtClean="0"/>
              <a:t> </a:t>
            </a:r>
            <a:r>
              <a:rPr lang="en-US" dirty="0" err="1" smtClean="0"/>
              <a:t>llega</a:t>
            </a:r>
            <a:r>
              <a:rPr lang="en-US" dirty="0" smtClean="0"/>
              <a:t> a 500px Y la </a:t>
            </a:r>
            <a:r>
              <a:rPr lang="en-US" dirty="0" err="1" smtClean="0"/>
              <a:t>orientacion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horizontal*/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body{</a:t>
            </a:r>
          </a:p>
          <a:p>
            <a:pPr marL="0" indent="0">
              <a:buNone/>
            </a:pPr>
            <a:r>
              <a:rPr lang="en-US" b="1" dirty="0"/>
              <a:t>		</a:t>
            </a:r>
            <a:r>
              <a:rPr lang="en-US" b="1" dirty="0" err="1"/>
              <a:t>background:</a:t>
            </a:r>
            <a:r>
              <a:rPr lang="en-US" dirty="0" err="1">
                <a:solidFill>
                  <a:srgbClr val="FF0000"/>
                </a:solidFill>
              </a:rPr>
              <a:t>black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}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38776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Y en el </a:t>
            </a:r>
            <a:r>
              <a:rPr lang="es-MX" dirty="0" err="1" smtClean="0"/>
              <a:t>css</a:t>
            </a:r>
            <a:r>
              <a:rPr lang="es-MX" dirty="0" smtClean="0"/>
              <a:t>….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56139"/>
            <a:ext cx="6938356" cy="309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7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No es necesario repetir todo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44" y="2705100"/>
            <a:ext cx="5890633" cy="2060863"/>
          </a:xfrm>
          <a:prstGeom prst="rect">
            <a:avLst/>
          </a:prstGeo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6650182" y="1956570"/>
            <a:ext cx="4505498" cy="39125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@media screen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and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(max-width: 500px) </a:t>
            </a:r>
            <a:r>
              <a:rPr lang="en-US" dirty="0" smtClean="0"/>
              <a:t>{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 smtClean="0"/>
              <a:t>	body{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b="1" dirty="0" smtClean="0"/>
              <a:t>		</a:t>
            </a:r>
            <a:r>
              <a:rPr lang="en-US" b="1" dirty="0" err="1" smtClean="0"/>
              <a:t>background:</a:t>
            </a:r>
            <a:r>
              <a:rPr lang="en-US" dirty="0" err="1" smtClean="0">
                <a:solidFill>
                  <a:srgbClr val="FF0000"/>
                </a:solidFill>
              </a:rPr>
              <a:t>black</a:t>
            </a:r>
            <a:r>
              <a:rPr lang="en-US" dirty="0" smtClean="0"/>
              <a:t>;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 smtClean="0"/>
              <a:t>	}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 smtClean="0"/>
              <a:t>}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0905272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520374"/>
            <a:ext cx="10063845" cy="534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4212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Haciendo nuestro sito web responsivo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4012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422" y="148057"/>
            <a:ext cx="4653395" cy="656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9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Actividad 1: Clases </a:t>
            </a:r>
            <a:r>
              <a:rPr lang="es-MX" dirty="0" err="1" smtClean="0"/>
              <a:t>Multiples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Agrega una clase llamada </a:t>
            </a:r>
            <a:r>
              <a:rPr lang="es-MX" b="1" dirty="0" smtClean="0"/>
              <a:t>fondo</a:t>
            </a:r>
            <a:r>
              <a:rPr lang="es-MX" dirty="0" smtClean="0"/>
              <a:t> a cada h1.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selector a esa clase y aplica una propiedad para cambiarle el </a:t>
            </a:r>
            <a:r>
              <a:rPr lang="es-MX" b="1" dirty="0" smtClean="0"/>
              <a:t>color de fondo </a:t>
            </a:r>
            <a:r>
              <a:rPr lang="es-MX" dirty="0" smtClean="0"/>
              <a:t>a azul.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6114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788" y="286603"/>
            <a:ext cx="5855038" cy="15906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407" y="2149593"/>
            <a:ext cx="3677800" cy="128024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608" y="3764570"/>
            <a:ext cx="10533744" cy="176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8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PROPIEDAD BORDER BOX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174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Abre el archivo borderBox.html dentro de tu carpeta recursos.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29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5" y="286603"/>
            <a:ext cx="11626684" cy="202622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121" y="2460854"/>
            <a:ext cx="3115479" cy="351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1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28" y="134203"/>
            <a:ext cx="6144318" cy="599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3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 ahora en adelante en nuestro selector Universal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979" y="1845734"/>
            <a:ext cx="6425911" cy="409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9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Atributos </a:t>
            </a:r>
            <a:r>
              <a:rPr lang="es-MX" dirty="0" err="1" smtClean="0"/>
              <a:t>class</a:t>
            </a:r>
            <a:r>
              <a:rPr lang="es-MX" dirty="0" smtClean="0"/>
              <a:t> y id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Selectores (clase, id, descendentes, directos)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Propiedades para fondos, texto, contenedores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1037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FLEXBOX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034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Así se hacia antes: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7014" t="18193" r="5628" b="15638"/>
          <a:stretch/>
        </p:blipFill>
        <p:spPr>
          <a:xfrm>
            <a:off x="1097280" y="1780420"/>
            <a:ext cx="9601200" cy="408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4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¿Cómo empezar con </a:t>
            </a:r>
            <a:r>
              <a:rPr lang="es-MX" dirty="0" err="1" smtClean="0"/>
              <a:t>flexbox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76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Debes de tener un contenedor(de cualquier tipo) y sus respectivos hijos.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7480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Propiedades de los </a:t>
            </a:r>
            <a:r>
              <a:rPr lang="es-MX" b="1" dirty="0" smtClean="0"/>
              <a:t>Contenedores</a:t>
            </a:r>
            <a:endParaRPr lang="es-MX" b="1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596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Rectángulo 4"/>
          <p:cNvSpPr/>
          <p:nvPr/>
        </p:nvSpPr>
        <p:spPr>
          <a:xfrm>
            <a:off x="8564948" y="547720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ejemploFlexbox.html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r>
              <a:rPr lang="es-MX" dirty="0" smtClean="0"/>
              <a:t>Copia el archivo </a:t>
            </a:r>
            <a:r>
              <a:rPr lang="es-MX" b="1" dirty="0" smtClean="0">
                <a:solidFill>
                  <a:srgbClr val="FF0000"/>
                </a:solidFill>
              </a:rPr>
              <a:t>ejemploFlexbox.css</a:t>
            </a:r>
            <a:r>
              <a:rPr lang="es-MX" dirty="0" smtClean="0"/>
              <a:t> y relaciónalo</a:t>
            </a:r>
          </a:p>
          <a:p>
            <a:endParaRPr lang="es-MX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06" y="1292133"/>
            <a:ext cx="6796905" cy="386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1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05" y="286603"/>
            <a:ext cx="10429875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3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1.- </a:t>
            </a:r>
            <a:r>
              <a:rPr lang="es-MX" b="1" dirty="0" err="1" smtClean="0"/>
              <a:t>display:flex</a:t>
            </a:r>
            <a:r>
              <a:rPr lang="es-MX" b="1" dirty="0" smtClean="0"/>
              <a:t>;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b="1" dirty="0" smtClean="0">
                <a:solidFill>
                  <a:srgbClr val="FF0000"/>
                </a:solidFill>
              </a:rPr>
              <a:t>Antes que nada, debes de decirle a tu contenedor que quieres usar </a:t>
            </a:r>
            <a:r>
              <a:rPr lang="es-MX" b="1" dirty="0" err="1" smtClean="0">
                <a:solidFill>
                  <a:srgbClr val="FF0000"/>
                </a:solidFill>
              </a:rPr>
              <a:t>flexbox</a:t>
            </a:r>
            <a:endParaRPr lang="es-MX" b="1" dirty="0" smtClean="0">
              <a:solidFill>
                <a:srgbClr val="FF0000"/>
              </a:solidFill>
            </a:endParaRPr>
          </a:p>
          <a:p>
            <a:r>
              <a:rPr lang="es-MX" sz="3200" dirty="0" smtClean="0">
                <a:solidFill>
                  <a:srgbClr val="7030A0"/>
                </a:solidFill>
              </a:rPr>
              <a:t>.contenedor </a:t>
            </a:r>
            <a:r>
              <a:rPr lang="es-MX" sz="3200" dirty="0" smtClean="0"/>
              <a:t>{</a:t>
            </a:r>
          </a:p>
          <a:p>
            <a:endParaRPr lang="es-MX" sz="3200" dirty="0"/>
          </a:p>
          <a:p>
            <a:pPr marL="201168" lvl="1" indent="0">
              <a:buNone/>
            </a:pP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flex</a:t>
            </a:r>
            <a:r>
              <a:rPr lang="es-MX" sz="2800" dirty="0" smtClean="0"/>
              <a:t>;</a:t>
            </a:r>
            <a:endParaRPr lang="es-MX" sz="2800" u="sng" dirty="0"/>
          </a:p>
          <a:p>
            <a:endParaRPr lang="es-MX" sz="3200" dirty="0" smtClean="0"/>
          </a:p>
          <a:p>
            <a:r>
              <a:rPr lang="es-MX" sz="3200" dirty="0" smtClean="0"/>
              <a:t>}</a:t>
            </a:r>
            <a:endParaRPr lang="es-MX" sz="3200" dirty="0"/>
          </a:p>
          <a:p>
            <a:pPr marL="0" indent="0">
              <a:buNone/>
            </a:pPr>
            <a:endParaRPr lang="es-MX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239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742" y="1644695"/>
            <a:ext cx="5237168" cy="37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0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276" y="862149"/>
            <a:ext cx="11544408" cy="482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Ejercicios Selectores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 smtClean="0"/>
              <a:t>Abre el archivo selectores.html de tu carpeta recursos y crea los siguientes selectores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Todos los enlaces que estén dentro de una lista y que la lista este dentro del div el </a:t>
            </a:r>
            <a:r>
              <a:rPr lang="es-MX" dirty="0" err="1" smtClean="0"/>
              <a:t>id“listaCurso</a:t>
            </a:r>
            <a:r>
              <a:rPr lang="es-MX" dirty="0" smtClean="0"/>
              <a:t>”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Los h1 dentro del div con la clase “titulo”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Todos los enlaces que son hijos directos del div con la clase “</a:t>
            </a:r>
            <a:r>
              <a:rPr lang="es-MX" dirty="0" err="1" smtClean="0"/>
              <a:t>listaCurso</a:t>
            </a:r>
            <a:r>
              <a:rPr lang="es-MX" dirty="0" smtClean="0"/>
              <a:t>”.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/>
              <a:t>Todas las etiquetas </a:t>
            </a:r>
            <a:r>
              <a:rPr lang="es-MX" dirty="0" err="1"/>
              <a:t>span</a:t>
            </a:r>
            <a:r>
              <a:rPr lang="es-MX" dirty="0"/>
              <a:t> que están dentro del div con la clase “descripcion1</a:t>
            </a:r>
            <a:r>
              <a:rPr lang="es-MX" dirty="0" smtClean="0"/>
              <a:t>”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Las etiquetas </a:t>
            </a:r>
            <a:r>
              <a:rPr lang="es-MX" dirty="0" err="1" smtClean="0"/>
              <a:t>ul</a:t>
            </a:r>
            <a:r>
              <a:rPr lang="es-MX" dirty="0" smtClean="0"/>
              <a:t> con la clase “</a:t>
            </a:r>
            <a:r>
              <a:rPr lang="es-MX" dirty="0" err="1" smtClean="0"/>
              <a:t>temarioLista</a:t>
            </a:r>
            <a:r>
              <a:rPr lang="es-MX" dirty="0" smtClean="0"/>
              <a:t>” que están dentro de un div con la clase “</a:t>
            </a:r>
            <a:r>
              <a:rPr lang="es-MX" dirty="0" err="1" smtClean="0"/>
              <a:t>contenedorLista</a:t>
            </a:r>
            <a:r>
              <a:rPr lang="es-MX" dirty="0" smtClean="0"/>
              <a:t>”</a:t>
            </a:r>
            <a:endParaRPr lang="es-MX" dirty="0"/>
          </a:p>
          <a:p>
            <a:pPr marL="0" indent="0">
              <a:buNone/>
            </a:pPr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177622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2.-flex-direction</a:t>
            </a:r>
            <a:endParaRPr lang="es-MX" b="1" dirty="0"/>
          </a:p>
        </p:txBody>
      </p:sp>
      <p:sp>
        <p:nvSpPr>
          <p:cNvPr id="4" name="AutoShape 2" descr="https://css-tricks.com/wp-content/uploads/2013/04/flex-direction2.sv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6" name="AutoShape 6" descr="https://css-tricks.com/wp-content/uploads/2013/04/flex-direction2.svg"/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s-MX" dirty="0" smtClean="0"/>
              <a:t>Esta propiedad muestra los elementos en forma de fila o de columnas. Por defecto tiene el valor </a:t>
            </a:r>
            <a:r>
              <a:rPr lang="es-MX" b="1" dirty="0" err="1" smtClean="0">
                <a:solidFill>
                  <a:srgbClr val="FF0000"/>
                </a:solidFill>
              </a:rPr>
              <a:t>row</a:t>
            </a:r>
            <a:endParaRPr lang="es-MX" b="1" dirty="0" smtClean="0">
              <a:solidFill>
                <a:srgbClr val="FF0000"/>
              </a:solidFill>
            </a:endParaRPr>
          </a:p>
          <a:p>
            <a:endParaRPr lang="es-MX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960" y="247309"/>
            <a:ext cx="5460274" cy="147255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097280" y="2610919"/>
            <a:ext cx="3735977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3200" dirty="0" smtClean="0">
                <a:solidFill>
                  <a:srgbClr val="7030A0"/>
                </a:solidFill>
              </a:rPr>
              <a:t>.</a:t>
            </a:r>
            <a:r>
              <a:rPr lang="es-MX" sz="3200" dirty="0" err="1" smtClean="0">
                <a:solidFill>
                  <a:srgbClr val="7030A0"/>
                </a:solidFill>
              </a:rPr>
              <a:t>container</a:t>
            </a:r>
            <a:r>
              <a:rPr lang="es-MX" sz="3200" dirty="0" smtClean="0">
                <a:solidFill>
                  <a:srgbClr val="7030A0"/>
                </a:solidFill>
              </a:rPr>
              <a:t> </a:t>
            </a:r>
            <a:r>
              <a:rPr lang="es-MX" sz="3200" dirty="0" smtClean="0"/>
              <a:t>{</a:t>
            </a:r>
          </a:p>
          <a:p>
            <a:endParaRPr lang="es-MX" sz="3200" dirty="0" smtClean="0"/>
          </a:p>
          <a:p>
            <a:pPr marL="201168" lvl="1" indent="0">
              <a:buNone/>
            </a:pP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flex</a:t>
            </a:r>
            <a:r>
              <a:rPr lang="es-MX" sz="2800" dirty="0" smtClean="0"/>
              <a:t>;</a:t>
            </a:r>
          </a:p>
          <a:p>
            <a:pPr marL="201168" lvl="1"/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flex-direction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column</a:t>
            </a:r>
            <a:r>
              <a:rPr lang="es-MX" sz="2800" dirty="0" smtClean="0"/>
              <a:t>;</a:t>
            </a:r>
          </a:p>
          <a:p>
            <a:pPr marL="201168" lvl="1" indent="0">
              <a:buNone/>
            </a:pPr>
            <a:endParaRPr lang="es-MX" sz="2800" u="sng" dirty="0" smtClean="0"/>
          </a:p>
          <a:p>
            <a:endParaRPr lang="es-MX" sz="3200" dirty="0" smtClean="0"/>
          </a:p>
          <a:p>
            <a:r>
              <a:rPr lang="es-MX" sz="3200" dirty="0" smtClean="0"/>
              <a:t>}</a:t>
            </a:r>
            <a:endParaRPr lang="es-MX" sz="3200" dirty="0"/>
          </a:p>
        </p:txBody>
      </p:sp>
      <p:sp>
        <p:nvSpPr>
          <p:cNvPr id="9" name="Rectángulo 8"/>
          <p:cNvSpPr/>
          <p:nvPr/>
        </p:nvSpPr>
        <p:spPr>
          <a:xfrm>
            <a:off x="8125097" y="2610919"/>
            <a:ext cx="373597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3200" dirty="0" smtClean="0"/>
              <a:t>Valores posibles:</a:t>
            </a:r>
          </a:p>
          <a:p>
            <a:endParaRPr lang="es-MX" sz="3200" dirty="0" smtClean="0">
              <a:solidFill>
                <a:srgbClr val="7030A0"/>
              </a:solidFill>
            </a:endParaRPr>
          </a:p>
          <a:p>
            <a:r>
              <a:rPr lang="es-MX" sz="3200" b="1" dirty="0" err="1" smtClean="0">
                <a:solidFill>
                  <a:srgbClr val="FF0000"/>
                </a:solidFill>
              </a:rPr>
              <a:t>row</a:t>
            </a:r>
            <a:endParaRPr lang="es-MX" sz="3200" b="1" dirty="0" smtClean="0">
              <a:solidFill>
                <a:srgbClr val="FF0000"/>
              </a:solidFill>
            </a:endParaRPr>
          </a:p>
          <a:p>
            <a:r>
              <a:rPr lang="es-MX" sz="3200" b="1" dirty="0" err="1" smtClean="0">
                <a:solidFill>
                  <a:srgbClr val="FF0000"/>
                </a:solidFill>
              </a:rPr>
              <a:t>row</a:t>
            </a:r>
            <a:r>
              <a:rPr lang="es-MX" sz="3200" b="1" dirty="0" smtClean="0">
                <a:solidFill>
                  <a:srgbClr val="FF0000"/>
                </a:solidFill>
              </a:rPr>
              <a:t>-reverse</a:t>
            </a:r>
          </a:p>
          <a:p>
            <a:r>
              <a:rPr lang="es-MX" sz="3200" b="1" dirty="0" err="1" smtClean="0">
                <a:solidFill>
                  <a:srgbClr val="FF0000"/>
                </a:solidFill>
              </a:rPr>
              <a:t>column</a:t>
            </a:r>
            <a:endParaRPr lang="es-MX" sz="3200" b="1" dirty="0" smtClean="0">
              <a:solidFill>
                <a:srgbClr val="FF0000"/>
              </a:solidFill>
            </a:endParaRPr>
          </a:p>
          <a:p>
            <a:r>
              <a:rPr lang="es-MX" sz="3200" b="1" dirty="0" err="1" smtClean="0">
                <a:solidFill>
                  <a:srgbClr val="FF0000"/>
                </a:solidFill>
              </a:rPr>
              <a:t>column</a:t>
            </a:r>
            <a:r>
              <a:rPr lang="es-MX" sz="3200" b="1" dirty="0" smtClean="0">
                <a:solidFill>
                  <a:srgbClr val="FF0000"/>
                </a:solidFill>
              </a:rPr>
              <a:t>-reverse</a:t>
            </a:r>
            <a:endParaRPr lang="es-MX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91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060" y="1944597"/>
            <a:ext cx="7047820" cy="335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8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3.-flex-wrap</a:t>
            </a:r>
            <a:endParaRPr lang="es-MX" b="1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6266" y="264560"/>
            <a:ext cx="4438650" cy="1581150"/>
          </a:xfrm>
          <a:prstGeom prst="rect">
            <a:avLst/>
          </a:prstGeom>
        </p:spPr>
      </p:pic>
      <p:sp>
        <p:nvSpPr>
          <p:cNvPr id="4" name="AutoShape 2" descr="https://css-tricks.com/wp-content/uploads/2014/05/flex-wrap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6" name="AutoShape 6" descr="https://css-tricks.com/wp-content/uploads/2013/04/flex-direction2.svg"/>
          <p:cNvSpPr txBox="1">
            <a:spLocks noChangeAspect="1" noChangeArrowheads="1"/>
          </p:cNvSpPr>
          <p:nvPr/>
        </p:nvSpPr>
        <p:spPr bwMode="auto">
          <a:xfrm>
            <a:off x="1097280" y="1879110"/>
            <a:ext cx="1005840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 smtClean="0"/>
              <a:t>Esta propiedad muestra los elementos en una sola línea o va dando saltos de línea cuando no quepan. Por defecto tiene el valor </a:t>
            </a:r>
            <a:r>
              <a:rPr lang="es-MX" b="1" dirty="0" err="1" smtClean="0">
                <a:solidFill>
                  <a:srgbClr val="FF0000"/>
                </a:solidFill>
              </a:rPr>
              <a:t>nowrap</a:t>
            </a:r>
            <a:endParaRPr lang="es-MX" b="1" dirty="0" smtClean="0">
              <a:solidFill>
                <a:srgbClr val="FF0000"/>
              </a:solidFill>
            </a:endParaRPr>
          </a:p>
          <a:p>
            <a:r>
              <a:rPr lang="es-MX" b="1" dirty="0" err="1" smtClean="0">
                <a:solidFill>
                  <a:srgbClr val="FF0000"/>
                </a:solidFill>
              </a:rPr>
              <a:t>nowrap</a:t>
            </a:r>
            <a:r>
              <a:rPr lang="es-MX" b="1" dirty="0" smtClean="0">
                <a:solidFill>
                  <a:srgbClr val="FF0000"/>
                </a:solidFill>
              </a:rPr>
              <a:t> = Todas en línea</a:t>
            </a:r>
          </a:p>
          <a:p>
            <a:r>
              <a:rPr lang="es-MX" b="1" dirty="0" err="1" smtClean="0">
                <a:solidFill>
                  <a:srgbClr val="FF0000"/>
                </a:solidFill>
              </a:rPr>
              <a:t>wrap</a:t>
            </a:r>
            <a:r>
              <a:rPr lang="es-MX" b="1" dirty="0" smtClean="0">
                <a:solidFill>
                  <a:srgbClr val="FF0000"/>
                </a:solidFill>
              </a:rPr>
              <a:t> = Cuando no quepas en el contenedor, da saltos de línea</a:t>
            </a:r>
          </a:p>
          <a:p>
            <a:endParaRPr lang="es-MX" b="1" dirty="0" smtClean="0">
              <a:solidFill>
                <a:srgbClr val="FF0000"/>
              </a:solidFill>
            </a:endParaRPr>
          </a:p>
          <a:p>
            <a:pPr lvl="8"/>
            <a:r>
              <a:rPr lang="es-MX" dirty="0" smtClean="0"/>
              <a:t>                                                            </a:t>
            </a:r>
            <a:r>
              <a:rPr lang="es-MX" sz="1600" b="1" dirty="0" smtClean="0"/>
              <a:t> &lt;- Duplica varias veces el contenedor hijo</a:t>
            </a:r>
            <a:endParaRPr lang="es-MX" sz="1600" b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413" y="3459388"/>
            <a:ext cx="3506970" cy="281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0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3200" dirty="0">
                <a:solidFill>
                  <a:srgbClr val="7030A0"/>
                </a:solidFill>
              </a:rPr>
              <a:t>.</a:t>
            </a:r>
            <a:r>
              <a:rPr lang="es-MX" sz="3200" dirty="0" err="1">
                <a:solidFill>
                  <a:srgbClr val="7030A0"/>
                </a:solidFill>
              </a:rPr>
              <a:t>container</a:t>
            </a:r>
            <a:r>
              <a:rPr lang="es-MX" sz="3200" dirty="0">
                <a:solidFill>
                  <a:srgbClr val="7030A0"/>
                </a:solidFill>
              </a:rPr>
              <a:t> </a:t>
            </a:r>
            <a:r>
              <a:rPr lang="es-MX" sz="3200" dirty="0" smtClean="0"/>
              <a:t>{</a:t>
            </a:r>
          </a:p>
          <a:p>
            <a:endParaRPr lang="es-MX" sz="3200" dirty="0" smtClean="0"/>
          </a:p>
          <a:p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>
                <a:solidFill>
                  <a:srgbClr val="FF0000"/>
                </a:solidFill>
              </a:rPr>
              <a:t>flex</a:t>
            </a:r>
            <a:r>
              <a:rPr lang="es-MX" sz="2800" dirty="0"/>
              <a:t>;</a:t>
            </a:r>
          </a:p>
          <a:p>
            <a:pPr marL="18288" lvl="1" indent="0">
              <a:buNone/>
            </a:pP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flex-direction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row</a:t>
            </a:r>
            <a:r>
              <a:rPr lang="es-MX" sz="2800" dirty="0" smtClean="0"/>
              <a:t>;</a:t>
            </a:r>
          </a:p>
          <a:p>
            <a:pPr marL="18288" lvl="1" indent="0">
              <a:buNone/>
            </a:pP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flex-wrap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wrap</a:t>
            </a:r>
            <a:r>
              <a:rPr lang="es-MX" sz="2800" dirty="0" smtClean="0"/>
              <a:t>;</a:t>
            </a:r>
            <a:endParaRPr lang="es-MX" sz="2800" dirty="0"/>
          </a:p>
          <a:p>
            <a:pPr marL="0" indent="0">
              <a:buNone/>
            </a:pPr>
            <a:endParaRPr lang="es-MX" sz="3200" dirty="0"/>
          </a:p>
          <a:p>
            <a:r>
              <a:rPr lang="es-MX" sz="3200" dirty="0"/>
              <a:t>}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044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nowrap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131956"/>
            <a:ext cx="10058400" cy="324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7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wrap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05" y="1845734"/>
            <a:ext cx="1072515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4.- </a:t>
            </a:r>
            <a:r>
              <a:rPr lang="es-MX" b="1" dirty="0" err="1" smtClean="0"/>
              <a:t>justify-content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Define como se mostraran los elementos hijos. Por defecto esta</a:t>
            </a:r>
          </a:p>
          <a:p>
            <a:r>
              <a:rPr lang="es-MX" dirty="0" smtClean="0"/>
              <a:t>en </a:t>
            </a:r>
            <a:r>
              <a:rPr lang="es-MX" b="1" dirty="0" err="1" smtClean="0">
                <a:solidFill>
                  <a:srgbClr val="FF0000"/>
                </a:solidFill>
              </a:rPr>
              <a:t>flex-start</a:t>
            </a:r>
            <a:r>
              <a:rPr lang="es-MX" b="1" dirty="0">
                <a:solidFill>
                  <a:srgbClr val="FF0000"/>
                </a:solidFill>
              </a:rPr>
              <a:t>	</a:t>
            </a:r>
            <a:r>
              <a:rPr lang="es-MX" b="1" dirty="0" smtClean="0">
                <a:solidFill>
                  <a:srgbClr val="FF0000"/>
                </a:solidFill>
              </a:rPr>
              <a:t>			      Posibles valores -&gt;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810" y="123707"/>
            <a:ext cx="3705225" cy="4886325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97280" y="2782388"/>
            <a:ext cx="57476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3200" dirty="0" smtClean="0">
                <a:solidFill>
                  <a:srgbClr val="7030A0"/>
                </a:solidFill>
              </a:rPr>
              <a:t>.</a:t>
            </a:r>
            <a:r>
              <a:rPr lang="es-MX" sz="3200" dirty="0" err="1" smtClean="0">
                <a:solidFill>
                  <a:srgbClr val="7030A0"/>
                </a:solidFill>
              </a:rPr>
              <a:t>container</a:t>
            </a:r>
            <a:r>
              <a:rPr lang="es-MX" sz="3200" dirty="0" smtClean="0">
                <a:solidFill>
                  <a:srgbClr val="7030A0"/>
                </a:solidFill>
              </a:rPr>
              <a:t> </a:t>
            </a:r>
            <a:r>
              <a:rPr lang="es-MX" sz="3200" dirty="0" smtClean="0"/>
              <a:t>{</a:t>
            </a:r>
          </a:p>
          <a:p>
            <a:endParaRPr lang="es-MX" sz="3200" dirty="0" smtClean="0"/>
          </a:p>
          <a:p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flex</a:t>
            </a:r>
            <a:r>
              <a:rPr lang="es-MX" sz="2800" dirty="0" smtClean="0"/>
              <a:t>;</a:t>
            </a:r>
          </a:p>
          <a:p>
            <a:pPr marL="18288" lvl="1" indent="0">
              <a:buNone/>
            </a:pP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flex-direction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row</a:t>
            </a:r>
            <a:r>
              <a:rPr lang="es-MX" sz="2800" dirty="0" smtClean="0"/>
              <a:t>;</a:t>
            </a:r>
          </a:p>
          <a:p>
            <a:pPr marL="18288" lvl="1" indent="0">
              <a:buNone/>
            </a:pP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flex-wrap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nowrap</a:t>
            </a:r>
            <a:r>
              <a:rPr lang="es-MX" sz="2800" dirty="0" smtClean="0"/>
              <a:t>;</a:t>
            </a:r>
            <a:endParaRPr lang="es-MX" sz="3200" dirty="0" smtClean="0"/>
          </a:p>
          <a:p>
            <a:pPr marL="0" lvl="1"/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justify-content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space-evenly</a:t>
            </a:r>
            <a:r>
              <a:rPr lang="es-MX" sz="2800" dirty="0" smtClean="0"/>
              <a:t>;</a:t>
            </a:r>
          </a:p>
          <a:p>
            <a:endParaRPr lang="es-MX" sz="3200" dirty="0" smtClean="0"/>
          </a:p>
          <a:p>
            <a:r>
              <a:rPr lang="es-MX" sz="3200" dirty="0" smtClean="0"/>
              <a:t>}</a:t>
            </a:r>
            <a:endParaRPr lang="es-MX" sz="3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703" y="2782388"/>
            <a:ext cx="2424467" cy="167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6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flex-end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 err="1" smtClean="0">
                <a:solidFill>
                  <a:srgbClr val="FF0000"/>
                </a:solidFill>
              </a:rPr>
              <a:t>flex-end</a:t>
            </a:r>
            <a:r>
              <a:rPr lang="es-MX" dirty="0" smtClean="0"/>
              <a:t> alinea los elementos empezando por al final</a:t>
            </a:r>
            <a:endParaRPr lang="es-MX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67" y="2912337"/>
            <a:ext cx="106394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71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smtClean="0">
                <a:solidFill>
                  <a:srgbClr val="FF0000"/>
                </a:solidFill>
              </a:rPr>
              <a:t>center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FF0000"/>
                </a:solidFill>
              </a:rPr>
              <a:t>center</a:t>
            </a:r>
            <a:r>
              <a:rPr lang="es-MX" dirty="0" smtClean="0"/>
              <a:t> centra los elementos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30" y="2638214"/>
            <a:ext cx="10553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space-between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 err="1" smtClean="0">
                <a:solidFill>
                  <a:srgbClr val="FF0000"/>
                </a:solidFill>
              </a:rPr>
              <a:t>space-between</a:t>
            </a:r>
            <a:r>
              <a:rPr lang="es-MX" dirty="0" smtClean="0"/>
              <a:t>  reparte los elementos con el mismo espacio dentro de ellos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31" y="2698023"/>
            <a:ext cx="11218045" cy="247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2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CSS3 AVANZADO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279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space-evenly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 err="1" smtClean="0">
                <a:solidFill>
                  <a:srgbClr val="FF0000"/>
                </a:solidFill>
              </a:rPr>
              <a:t>space-evenly</a:t>
            </a:r>
            <a:r>
              <a:rPr lang="es-MX" dirty="0" smtClean="0"/>
              <a:t>  reparte los elementos con el mismo espacio</a:t>
            </a:r>
            <a:endParaRPr lang="es-MX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" y="2515280"/>
            <a:ext cx="10706100" cy="31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5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4.- </a:t>
            </a:r>
            <a:r>
              <a:rPr lang="es-MX" b="1" dirty="0" err="1" smtClean="0"/>
              <a:t>align-items</a:t>
            </a:r>
            <a:r>
              <a:rPr lang="es-MX" b="1" dirty="0" smtClean="0"/>
              <a:t> (</a:t>
            </a:r>
            <a:r>
              <a:rPr lang="es-MX" b="1" dirty="0" err="1" smtClean="0"/>
              <a:t>justify-content</a:t>
            </a:r>
            <a:r>
              <a:rPr lang="es-MX" b="1" dirty="0" smtClean="0"/>
              <a:t> en vertical, si solo hay una fila)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Para ejemplificar esta </a:t>
            </a:r>
            <a:r>
              <a:rPr lang="es-MX" dirty="0" err="1" smtClean="0"/>
              <a:t>propiedas</a:t>
            </a:r>
            <a:r>
              <a:rPr lang="es-MX" dirty="0" smtClean="0"/>
              <a:t>, </a:t>
            </a:r>
            <a:r>
              <a:rPr lang="es-MX" dirty="0"/>
              <a:t>a</a:t>
            </a:r>
            <a:r>
              <a:rPr lang="es-MX" dirty="0" smtClean="0"/>
              <a:t>grega un alto a tu</a:t>
            </a:r>
          </a:p>
          <a:p>
            <a:r>
              <a:rPr lang="es-MX" dirty="0" smtClean="0"/>
              <a:t>contenedor de </a:t>
            </a:r>
            <a:r>
              <a:rPr lang="es-MX" b="1" dirty="0" smtClean="0">
                <a:solidFill>
                  <a:srgbClr val="FF0000"/>
                </a:solidFill>
              </a:rPr>
              <a:t>500px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4901" y="1845734"/>
            <a:ext cx="3807143" cy="43769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783883"/>
            <a:ext cx="6377420" cy="331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4.- </a:t>
            </a:r>
            <a:r>
              <a:rPr lang="es-MX" b="1" dirty="0" err="1"/>
              <a:t>align-items</a:t>
            </a:r>
            <a:r>
              <a:rPr lang="es-MX" b="1" dirty="0"/>
              <a:t> (</a:t>
            </a:r>
            <a:r>
              <a:rPr lang="es-MX" b="1" dirty="0" err="1"/>
              <a:t>justify-content</a:t>
            </a:r>
            <a:r>
              <a:rPr lang="es-MX" b="1" dirty="0"/>
              <a:t> en vertical)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MX" sz="3100" b="1" dirty="0" err="1" smtClean="0">
                <a:solidFill>
                  <a:srgbClr val="FF0000"/>
                </a:solidFill>
              </a:rPr>
              <a:t>align-items</a:t>
            </a:r>
            <a:r>
              <a:rPr lang="es-MX" sz="3100" dirty="0" smtClean="0"/>
              <a:t> es un </a:t>
            </a:r>
            <a:r>
              <a:rPr lang="es-MX" sz="3100" dirty="0" err="1" smtClean="0"/>
              <a:t>justify</a:t>
            </a:r>
            <a:r>
              <a:rPr lang="es-MX" sz="3100" dirty="0"/>
              <a:t> </a:t>
            </a:r>
            <a:r>
              <a:rPr lang="es-MX" sz="3100" dirty="0" err="1" smtClean="0"/>
              <a:t>content</a:t>
            </a:r>
            <a:r>
              <a:rPr lang="es-MX" sz="3100" dirty="0" smtClean="0"/>
              <a:t> pero en el eje de las Y</a:t>
            </a:r>
          </a:p>
          <a:p>
            <a:r>
              <a:rPr lang="es-MX" sz="3200" dirty="0">
                <a:solidFill>
                  <a:srgbClr val="7030A0"/>
                </a:solidFill>
              </a:rPr>
              <a:t>.</a:t>
            </a:r>
            <a:r>
              <a:rPr lang="es-MX" sz="3200" dirty="0" err="1">
                <a:solidFill>
                  <a:srgbClr val="7030A0"/>
                </a:solidFill>
              </a:rPr>
              <a:t>container</a:t>
            </a:r>
            <a:r>
              <a:rPr lang="es-MX" sz="3200" dirty="0">
                <a:solidFill>
                  <a:srgbClr val="7030A0"/>
                </a:solidFill>
              </a:rPr>
              <a:t> </a:t>
            </a:r>
            <a:r>
              <a:rPr lang="es-MX" sz="3200" dirty="0"/>
              <a:t>{</a:t>
            </a:r>
          </a:p>
          <a:p>
            <a:endParaRPr lang="es-MX" sz="3200" dirty="0"/>
          </a:p>
          <a:p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>
                <a:solidFill>
                  <a:srgbClr val="FF0000"/>
                </a:solidFill>
              </a:rPr>
              <a:t>flex</a:t>
            </a:r>
            <a:r>
              <a:rPr lang="es-MX" sz="2800" dirty="0"/>
              <a:t>;</a:t>
            </a:r>
          </a:p>
          <a:p>
            <a:pPr marL="18288" lvl="1" indent="0">
              <a:buNone/>
            </a:pP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flex-direction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row</a:t>
            </a:r>
            <a:r>
              <a:rPr lang="es-MX" sz="2800" dirty="0" smtClean="0"/>
              <a:t>;</a:t>
            </a:r>
            <a:endParaRPr lang="es-MX" sz="2800" dirty="0"/>
          </a:p>
          <a:p>
            <a:pPr marL="18288" lvl="1" indent="0">
              <a:buNone/>
            </a:pP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flex-wrap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>
                <a:solidFill>
                  <a:srgbClr val="FF0000"/>
                </a:solidFill>
              </a:rPr>
              <a:t>nowrap</a:t>
            </a:r>
            <a:r>
              <a:rPr lang="es-MX" sz="2800" dirty="0"/>
              <a:t>;</a:t>
            </a:r>
            <a:endParaRPr lang="es-MX" sz="3200" dirty="0"/>
          </a:p>
          <a:p>
            <a:pPr marL="0" lvl="1" indent="0">
              <a:buNone/>
            </a:pP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justify-content</a:t>
            </a:r>
            <a:r>
              <a:rPr lang="es-MX" sz="2800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err="1" smtClean="0">
                <a:solidFill>
                  <a:srgbClr val="FF0000"/>
                </a:solidFill>
              </a:rPr>
              <a:t>space-evenly</a:t>
            </a:r>
            <a:r>
              <a:rPr lang="es-MX" sz="2800" dirty="0" smtClean="0"/>
              <a:t>;</a:t>
            </a:r>
            <a:endParaRPr lang="es-MX" sz="2800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s-MX" sz="2800" dirty="0" err="1" smtClean="0">
                <a:solidFill>
                  <a:schemeClr val="accent5">
                    <a:lumMod val="75000"/>
                  </a:schemeClr>
                </a:solidFill>
              </a:rPr>
              <a:t>align-items</a:t>
            </a:r>
            <a:r>
              <a:rPr lang="es-MX" sz="28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800" dirty="0" smtClean="0">
                <a:solidFill>
                  <a:srgbClr val="FF0000"/>
                </a:solidFill>
              </a:rPr>
              <a:t>center</a:t>
            </a:r>
            <a:r>
              <a:rPr lang="es-MX" sz="2800" dirty="0" smtClean="0"/>
              <a:t>;</a:t>
            </a:r>
            <a:endParaRPr lang="es-MX" sz="2800" dirty="0"/>
          </a:p>
          <a:p>
            <a:endParaRPr lang="es-MX" sz="3200" dirty="0"/>
          </a:p>
          <a:p>
            <a:r>
              <a:rPr lang="es-MX" sz="3200" dirty="0"/>
              <a:t>}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49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smtClean="0">
                <a:solidFill>
                  <a:srgbClr val="FF0000"/>
                </a:solidFill>
              </a:rPr>
              <a:t>center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884" y="1929390"/>
            <a:ext cx="815719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3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>
                <a:solidFill>
                  <a:srgbClr val="FF0000"/>
                </a:solidFill>
              </a:rPr>
              <a:t>flex-end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42" y="1845734"/>
            <a:ext cx="8655195" cy="447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5.- </a:t>
            </a:r>
            <a:r>
              <a:rPr lang="es-MX" b="1" dirty="0" err="1" smtClean="0"/>
              <a:t>align-content</a:t>
            </a:r>
            <a:r>
              <a:rPr lang="es-MX" b="1" dirty="0" smtClean="0"/>
              <a:t> </a:t>
            </a:r>
            <a:r>
              <a:rPr lang="es-MX" b="1" dirty="0"/>
              <a:t>(</a:t>
            </a:r>
            <a:r>
              <a:rPr lang="es-MX" b="1" dirty="0" err="1"/>
              <a:t>justify-content</a:t>
            </a:r>
            <a:r>
              <a:rPr lang="es-MX" b="1" dirty="0"/>
              <a:t> en </a:t>
            </a:r>
            <a:r>
              <a:rPr lang="es-MX" b="1" dirty="0" smtClean="0"/>
              <a:t>vertical, si hay varias filas)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Para ejemplificar esta propiedad duplica el div con la clase hijo</a:t>
            </a:r>
          </a:p>
          <a:p>
            <a:r>
              <a:rPr lang="es-MX" dirty="0" smtClean="0"/>
              <a:t>10 veces y cambia tu </a:t>
            </a:r>
            <a:r>
              <a:rPr lang="es-MX" b="1" dirty="0" err="1" smtClean="0"/>
              <a:t>flex-wrap</a:t>
            </a:r>
            <a:r>
              <a:rPr lang="es-MX" dirty="0"/>
              <a:t> </a:t>
            </a:r>
            <a:r>
              <a:rPr lang="es-MX" dirty="0" smtClean="0"/>
              <a:t>por </a:t>
            </a:r>
            <a:r>
              <a:rPr lang="es-MX" b="1" dirty="0" err="1" smtClean="0">
                <a:solidFill>
                  <a:srgbClr val="FF0000"/>
                </a:solidFill>
              </a:rPr>
              <a:t>wrap</a:t>
            </a:r>
            <a:r>
              <a:rPr lang="es-MX" b="1" dirty="0" smtClean="0">
                <a:solidFill>
                  <a:srgbClr val="FF0000"/>
                </a:solidFill>
              </a:rPr>
              <a:t> </a:t>
            </a:r>
            <a:r>
              <a:rPr lang="es-MX" dirty="0" smtClean="0"/>
              <a:t>y tu </a:t>
            </a:r>
            <a:r>
              <a:rPr lang="es-MX" u="sng" dirty="0" err="1" smtClean="0"/>
              <a:t>align-items</a:t>
            </a:r>
            <a:r>
              <a:rPr lang="es-MX" dirty="0" smtClean="0"/>
              <a:t> por</a:t>
            </a:r>
          </a:p>
          <a:p>
            <a:r>
              <a:rPr lang="es-MX" b="1" dirty="0" err="1" smtClean="0">
                <a:solidFill>
                  <a:srgbClr val="FF0000"/>
                </a:solidFill>
              </a:rPr>
              <a:t>flex-start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6" name="Marcador de conteni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6550" y="1845734"/>
            <a:ext cx="3420900" cy="4022725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097280" y="3018610"/>
            <a:ext cx="5860472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800" dirty="0" smtClean="0">
                <a:solidFill>
                  <a:srgbClr val="7030A0"/>
                </a:solidFill>
              </a:rPr>
              <a:t>.</a:t>
            </a:r>
            <a:r>
              <a:rPr lang="es-MX" sz="2800" dirty="0" err="1" smtClean="0">
                <a:solidFill>
                  <a:srgbClr val="7030A0"/>
                </a:solidFill>
              </a:rPr>
              <a:t>container</a:t>
            </a:r>
            <a:r>
              <a:rPr lang="es-MX" sz="2800" dirty="0" smtClean="0">
                <a:solidFill>
                  <a:srgbClr val="7030A0"/>
                </a:solidFill>
              </a:rPr>
              <a:t> </a:t>
            </a:r>
            <a:r>
              <a:rPr lang="es-MX" sz="2800" dirty="0" smtClean="0"/>
              <a:t>{</a:t>
            </a:r>
          </a:p>
          <a:p>
            <a:endParaRPr lang="es-MX" sz="2800" dirty="0" smtClean="0"/>
          </a:p>
          <a:p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400" dirty="0" err="1" smtClean="0">
                <a:solidFill>
                  <a:schemeClr val="accent5">
                    <a:lumMod val="75000"/>
                  </a:schemeClr>
                </a:solidFill>
              </a:rPr>
              <a:t>display</a:t>
            </a: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400" dirty="0" err="1" smtClean="0">
                <a:solidFill>
                  <a:srgbClr val="FF0000"/>
                </a:solidFill>
              </a:rPr>
              <a:t>flex</a:t>
            </a:r>
            <a:r>
              <a:rPr lang="es-MX" sz="2400" dirty="0" smtClean="0"/>
              <a:t>;</a:t>
            </a:r>
          </a:p>
          <a:p>
            <a:pPr marL="18288" lvl="1" indent="0">
              <a:buNone/>
            </a:pP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400" dirty="0" err="1" smtClean="0">
                <a:solidFill>
                  <a:schemeClr val="accent5">
                    <a:lumMod val="75000"/>
                  </a:schemeClr>
                </a:solidFill>
              </a:rPr>
              <a:t>flex-direction</a:t>
            </a: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400" dirty="0" err="1" smtClean="0">
                <a:solidFill>
                  <a:srgbClr val="FF0000"/>
                </a:solidFill>
              </a:rPr>
              <a:t>row</a:t>
            </a:r>
            <a:r>
              <a:rPr lang="es-MX" sz="2400" dirty="0" smtClean="0"/>
              <a:t>;</a:t>
            </a:r>
          </a:p>
          <a:p>
            <a:pPr marL="18288" lvl="1" indent="0">
              <a:buNone/>
            </a:pP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400" dirty="0" err="1" smtClean="0">
                <a:solidFill>
                  <a:schemeClr val="accent5">
                    <a:lumMod val="75000"/>
                  </a:schemeClr>
                </a:solidFill>
              </a:rPr>
              <a:t>flex-wrap</a:t>
            </a: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400" dirty="0" err="1" smtClean="0">
                <a:solidFill>
                  <a:srgbClr val="FF0000"/>
                </a:solidFill>
              </a:rPr>
              <a:t>wrap</a:t>
            </a:r>
            <a:r>
              <a:rPr lang="es-MX" sz="2400" dirty="0" smtClean="0"/>
              <a:t>;</a:t>
            </a:r>
            <a:endParaRPr lang="es-MX" sz="2800" dirty="0" smtClean="0"/>
          </a:p>
          <a:p>
            <a:pPr marL="0" lvl="1"/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MX" sz="2400" dirty="0" err="1" smtClean="0">
                <a:solidFill>
                  <a:schemeClr val="accent5">
                    <a:lumMod val="75000"/>
                  </a:schemeClr>
                </a:solidFill>
              </a:rPr>
              <a:t>justify-content</a:t>
            </a: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400" dirty="0" err="1" smtClean="0">
                <a:solidFill>
                  <a:srgbClr val="FF0000"/>
                </a:solidFill>
              </a:rPr>
              <a:t>space-evenly</a:t>
            </a:r>
            <a:r>
              <a:rPr lang="es-MX" sz="2400" dirty="0" smtClean="0"/>
              <a:t>;</a:t>
            </a:r>
            <a:endParaRPr lang="es-MX" sz="2800" dirty="0" smtClean="0"/>
          </a:p>
          <a:p>
            <a:pPr marL="0" lvl="1"/>
            <a:r>
              <a:rPr lang="es-MX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/*</a:t>
            </a:r>
            <a:r>
              <a:rPr lang="es-MX" sz="2400" dirty="0" err="1" smtClean="0">
                <a:solidFill>
                  <a:schemeClr val="accent5">
                    <a:lumMod val="75000"/>
                  </a:schemeClr>
                </a:solidFill>
              </a:rPr>
              <a:t>align-items</a:t>
            </a:r>
            <a:r>
              <a:rPr lang="es-MX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sz="2400" dirty="0" err="1" smtClean="0">
                <a:solidFill>
                  <a:srgbClr val="FF0000"/>
                </a:solidFill>
              </a:rPr>
              <a:t>flex-start</a:t>
            </a:r>
            <a:r>
              <a:rPr lang="es-MX" sz="2400" dirty="0" smtClean="0"/>
              <a:t>;*/</a:t>
            </a:r>
          </a:p>
          <a:p>
            <a:endParaRPr lang="es-MX" sz="2800" u="sng" dirty="0" smtClean="0"/>
          </a:p>
          <a:p>
            <a:r>
              <a:rPr lang="es-MX" sz="2800" dirty="0" smtClean="0"/>
              <a:t>}</a:t>
            </a: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421610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246910"/>
            <a:ext cx="10744200" cy="499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6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/>
              <a:t>align-content</a:t>
            </a:r>
            <a:r>
              <a:rPr lang="es-MX" b="1" dirty="0" smtClean="0"/>
              <a:t>: center;</a:t>
            </a:r>
            <a:endParaRPr lang="es-MX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3082" y="1915536"/>
            <a:ext cx="829219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 </a:t>
            </a:r>
            <a:r>
              <a:rPr lang="es-MX" b="1" dirty="0" err="1" smtClean="0"/>
              <a:t>align-content</a:t>
            </a:r>
            <a:r>
              <a:rPr lang="es-MX" b="1" dirty="0" smtClean="0"/>
              <a:t>: </a:t>
            </a:r>
            <a:r>
              <a:rPr lang="es-MX" b="1" dirty="0" err="1" smtClean="0"/>
              <a:t>flex-end</a:t>
            </a:r>
            <a:r>
              <a:rPr lang="es-MX" b="1" dirty="0" smtClean="0"/>
              <a:t>;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1845734"/>
            <a:ext cx="9183832" cy="4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3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Propiedades de los </a:t>
            </a:r>
            <a:r>
              <a:rPr lang="es-MX" b="1" dirty="0" smtClean="0"/>
              <a:t>elementos dentro del contenedor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TAREA PARA USTEDES (: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9397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CLASES MULTIPLES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021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CREANDO NUESTRO PRIMER SITIO WEB BASICO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3156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1453" r="9537"/>
          <a:stretch/>
        </p:blipFill>
        <p:spPr>
          <a:xfrm>
            <a:off x="1097280" y="250680"/>
            <a:ext cx="10280072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2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Estructura HTML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795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HEADER Y NAV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579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el archivo </a:t>
            </a:r>
            <a:r>
              <a:rPr lang="es-MX" b="1" dirty="0" smtClean="0"/>
              <a:t>sitio1.html</a:t>
            </a:r>
            <a:r>
              <a:rPr lang="es-MX" dirty="0" smtClean="0"/>
              <a:t> y </a:t>
            </a:r>
            <a:r>
              <a:rPr lang="es-MX" b="1" dirty="0" smtClean="0"/>
              <a:t>sitio1.css </a:t>
            </a:r>
            <a:r>
              <a:rPr lang="es-MX" dirty="0" smtClean="0"/>
              <a:t>y relaciónalos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Mueve la carpeta </a:t>
            </a:r>
            <a:r>
              <a:rPr lang="es-MX" b="1" dirty="0" err="1" smtClean="0">
                <a:solidFill>
                  <a:srgbClr val="FF0000"/>
                </a:solidFill>
              </a:rPr>
              <a:t>img</a:t>
            </a:r>
            <a:r>
              <a:rPr lang="es-MX" dirty="0" smtClean="0"/>
              <a:t> a la carpeta en donde estas trabajando actualmente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div con la clase </a:t>
            </a:r>
            <a:r>
              <a:rPr lang="es-MX" b="1" dirty="0" smtClean="0">
                <a:solidFill>
                  <a:srgbClr val="FF0000"/>
                </a:solidFill>
              </a:rPr>
              <a:t>contenedor </a:t>
            </a:r>
            <a:r>
              <a:rPr lang="es-MX" dirty="0" smtClean="0">
                <a:solidFill>
                  <a:schemeClr val="tx1"/>
                </a:solidFill>
              </a:rPr>
              <a:t>(este será el contenedor donde meteremos todo)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Dentro de </a:t>
            </a:r>
            <a:r>
              <a:rPr lang="es-MX" b="1" dirty="0" smtClean="0">
                <a:solidFill>
                  <a:srgbClr val="FF0000"/>
                </a:solidFill>
              </a:rPr>
              <a:t>contenedor</a:t>
            </a:r>
            <a:r>
              <a:rPr lang="es-MX" dirty="0" smtClean="0"/>
              <a:t>, crea una etiqueta </a:t>
            </a:r>
            <a:r>
              <a:rPr lang="es-MX" b="1" dirty="0" err="1" smtClean="0">
                <a:solidFill>
                  <a:srgbClr val="FF0000"/>
                </a:solidFill>
              </a:rPr>
              <a:t>header</a:t>
            </a:r>
            <a:r>
              <a:rPr lang="es-MX" dirty="0" smtClean="0"/>
              <a:t> y dentro de </a:t>
            </a:r>
            <a:r>
              <a:rPr lang="es-MX" b="1" dirty="0" err="1" smtClean="0">
                <a:solidFill>
                  <a:srgbClr val="FF0000"/>
                </a:solidFill>
              </a:rPr>
              <a:t>header</a:t>
            </a:r>
            <a:r>
              <a:rPr lang="es-MX" dirty="0" smtClean="0"/>
              <a:t>, crea un div con la clase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hijoLogo</a:t>
            </a:r>
            <a:r>
              <a:rPr lang="es-MX" b="1" dirty="0" smtClean="0">
                <a:solidFill>
                  <a:srgbClr val="FF0000"/>
                </a:solidFill>
              </a:rPr>
              <a:t> </a:t>
            </a:r>
            <a:r>
              <a:rPr lang="es-MX" dirty="0" smtClean="0"/>
              <a:t>y dentro de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hijoLogo</a:t>
            </a:r>
            <a:r>
              <a:rPr lang="es-MX" dirty="0" smtClean="0"/>
              <a:t> crea una etiqueta de tipo </a:t>
            </a:r>
            <a:r>
              <a:rPr lang="es-MX" b="1" dirty="0" smtClean="0">
                <a:solidFill>
                  <a:srgbClr val="FF0000"/>
                </a:solidFill>
              </a:rPr>
              <a:t>imagen</a:t>
            </a:r>
            <a:r>
              <a:rPr lang="es-MX" dirty="0" smtClean="0"/>
              <a:t> con la clase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logo</a:t>
            </a:r>
            <a:r>
              <a:rPr lang="es-MX" dirty="0"/>
              <a:t> </a:t>
            </a:r>
            <a:r>
              <a:rPr lang="es-MX" dirty="0" smtClean="0"/>
              <a:t>y pon la imagen del logo.</a:t>
            </a:r>
          </a:p>
          <a:p>
            <a:pPr marL="292608" lvl="1" indent="0">
              <a:buNone/>
            </a:pPr>
            <a:r>
              <a:rPr lang="es-MX" dirty="0" smtClean="0"/>
              <a:t>	</a:t>
            </a:r>
            <a:r>
              <a:rPr lang="es-MX" dirty="0" smtClean="0">
                <a:solidFill>
                  <a:schemeClr val="bg2">
                    <a:lumMod val="50000"/>
                  </a:schemeClr>
                </a:solidFill>
              </a:rPr>
              <a:t>&lt;</a:t>
            </a:r>
            <a:r>
              <a:rPr lang="es-MX" dirty="0" err="1">
                <a:solidFill>
                  <a:schemeClr val="bg2">
                    <a:lumMod val="50000"/>
                  </a:schemeClr>
                </a:solidFill>
              </a:rPr>
              <a:t>img</a:t>
            </a:r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MX" dirty="0" err="1"/>
              <a:t>class</a:t>
            </a:r>
            <a:r>
              <a:rPr lang="es-MX" dirty="0"/>
              <a:t>="logo" </a:t>
            </a:r>
            <a:r>
              <a:rPr lang="es-MX" dirty="0" err="1"/>
              <a:t>src</a:t>
            </a:r>
            <a:r>
              <a:rPr lang="es-MX" dirty="0"/>
              <a:t>="</a:t>
            </a:r>
            <a:r>
              <a:rPr lang="es-MX" dirty="0" err="1"/>
              <a:t>img</a:t>
            </a:r>
            <a:r>
              <a:rPr lang="es-MX" dirty="0"/>
              <a:t>/logo.png</a:t>
            </a:r>
            <a:r>
              <a:rPr lang="es-MX" u="sng" dirty="0" smtClean="0"/>
              <a:t>"</a:t>
            </a:r>
            <a:r>
              <a:rPr lang="es-MX" u="sng" dirty="0" smtClean="0">
                <a:solidFill>
                  <a:schemeClr val="bg2">
                    <a:lumMod val="50000"/>
                  </a:schemeClr>
                </a:solidFill>
              </a:rPr>
              <a:t>&gt;</a:t>
            </a:r>
          </a:p>
          <a:p>
            <a:pPr marL="457200" indent="-457200">
              <a:buFont typeface="+mj-lt"/>
              <a:buAutoNum type="arabicPeriod"/>
            </a:pPr>
            <a:endParaRPr lang="es-MX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62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517862"/>
            <a:ext cx="10058400" cy="5576142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9520912" y="6416651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7319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023360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dirty="0" smtClean="0"/>
              <a:t>Dentro de </a:t>
            </a:r>
            <a:r>
              <a:rPr lang="es-MX" b="1" dirty="0" err="1" smtClean="0">
                <a:solidFill>
                  <a:srgbClr val="FF0000"/>
                </a:solidFill>
              </a:rPr>
              <a:t>header</a:t>
            </a:r>
            <a:r>
              <a:rPr lang="es-MX" dirty="0" smtClean="0"/>
              <a:t>, debajo de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hijoLogo</a:t>
            </a:r>
            <a:r>
              <a:rPr lang="es-MX" dirty="0" smtClean="0"/>
              <a:t> (no adentro, debajo), crea una etiqueta </a:t>
            </a:r>
            <a:r>
              <a:rPr lang="es-MX" b="1" dirty="0" err="1" smtClean="0">
                <a:solidFill>
                  <a:srgbClr val="FF0000"/>
                </a:solidFill>
              </a:rPr>
              <a:t>nav</a:t>
            </a:r>
            <a:r>
              <a:rPr lang="es-MX" dirty="0" smtClean="0"/>
              <a:t> y crea un menú de navegación con 4 enlaces, las paginas deben llevar por nombre: </a:t>
            </a:r>
            <a:r>
              <a:rPr lang="es-MX" b="1" i="1" dirty="0" smtClean="0"/>
              <a:t>Inicio, Acerca de, Contacto, Galería</a:t>
            </a:r>
            <a:endParaRPr lang="es-MX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204" y="2383098"/>
            <a:ext cx="5318414" cy="4474902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357200" y="5564777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4531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SECTION Y ASIDE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053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Debajo de </a:t>
            </a:r>
            <a:r>
              <a:rPr lang="es-MX" b="1" dirty="0" err="1" smtClean="0">
                <a:solidFill>
                  <a:srgbClr val="FF0000"/>
                </a:solidFill>
              </a:rPr>
              <a:t>header</a:t>
            </a:r>
            <a:r>
              <a:rPr lang="es-MX" dirty="0" smtClean="0"/>
              <a:t>, crea un div con la clase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contenedor2</a:t>
            </a:r>
            <a:r>
              <a:rPr lang="es-MX" dirty="0" smtClean="0"/>
              <a:t>, dentro de el, crea un </a:t>
            </a:r>
            <a:r>
              <a:rPr lang="es-MX" b="1" dirty="0" err="1" smtClean="0">
                <a:solidFill>
                  <a:srgbClr val="FF0000"/>
                </a:solidFill>
              </a:rPr>
              <a:t>section</a:t>
            </a:r>
            <a:r>
              <a:rPr lang="es-MX" dirty="0" smtClean="0"/>
              <a:t> con la clase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main</a:t>
            </a:r>
            <a:r>
              <a:rPr lang="es-MX" dirty="0" smtClean="0"/>
              <a:t>. Dentro de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main</a:t>
            </a:r>
            <a:r>
              <a:rPr lang="es-MX" dirty="0" smtClean="0"/>
              <a:t>, crea un </a:t>
            </a:r>
            <a:r>
              <a:rPr lang="es-MX" b="1" dirty="0" err="1" smtClean="0">
                <a:solidFill>
                  <a:srgbClr val="FF0000"/>
                </a:solidFill>
              </a:rPr>
              <a:t>article</a:t>
            </a:r>
            <a:endParaRPr lang="es-MX" b="1" dirty="0">
              <a:solidFill>
                <a:srgbClr val="FF000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005" y="2542741"/>
            <a:ext cx="4214813" cy="3739904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8564948" y="547720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3415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dirty="0" smtClean="0"/>
              <a:t>Dentro del </a:t>
            </a:r>
            <a:r>
              <a:rPr lang="es-MX" b="1" dirty="0" err="1" smtClean="0">
                <a:solidFill>
                  <a:srgbClr val="FF0000"/>
                </a:solidFill>
              </a:rPr>
              <a:t>article</a:t>
            </a:r>
            <a:r>
              <a:rPr lang="es-MX" dirty="0" smtClean="0"/>
              <a:t> crea un </a:t>
            </a:r>
            <a:r>
              <a:rPr lang="es-MX" b="1" dirty="0" smtClean="0">
                <a:solidFill>
                  <a:srgbClr val="FF0000"/>
                </a:solidFill>
              </a:rPr>
              <a:t>h2</a:t>
            </a:r>
            <a:r>
              <a:rPr lang="es-MX" dirty="0" smtClean="0"/>
              <a:t> y pon un titulo cualquiera. Debajo del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h2</a:t>
            </a:r>
            <a:r>
              <a:rPr lang="es-MX" dirty="0" smtClean="0"/>
              <a:t> crea dos </a:t>
            </a:r>
            <a:r>
              <a:rPr lang="es-MX" b="1" dirty="0" smtClean="0">
                <a:solidFill>
                  <a:srgbClr val="FF0000"/>
                </a:solidFill>
              </a:rPr>
              <a:t>párrafos</a:t>
            </a:r>
            <a:r>
              <a:rPr lang="es-MX" dirty="0" smtClean="0"/>
              <a:t> y pon el texto que tu quieras (cada párrafo debe de tener al menos de 5 renglones).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19" y="2486891"/>
            <a:ext cx="10651981" cy="4186654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9465493" y="120371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2604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En una etiqueta HTML, podemos tener mas de una clase.</a:t>
            </a:r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717877"/>
            <a:ext cx="6386152" cy="2279073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8564948" y="547720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clasesMultiples.html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936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dirty="0" smtClean="0"/>
              <a:t>Abajo del </a:t>
            </a:r>
            <a:r>
              <a:rPr lang="es-MX" b="1" dirty="0" err="1" smtClean="0">
                <a:solidFill>
                  <a:srgbClr val="FF0000"/>
                </a:solidFill>
              </a:rPr>
              <a:t>section</a:t>
            </a:r>
            <a:r>
              <a:rPr lang="es-MX" dirty="0" smtClean="0"/>
              <a:t>, crea una etiqueta </a:t>
            </a:r>
            <a:r>
              <a:rPr lang="es-MX" b="1" dirty="0" err="1" smtClean="0">
                <a:solidFill>
                  <a:srgbClr val="FF0000"/>
                </a:solidFill>
              </a:rPr>
              <a:t>aside</a:t>
            </a:r>
            <a:r>
              <a:rPr lang="es-MX" dirty="0" smtClean="0"/>
              <a:t>, dentro de </a:t>
            </a:r>
            <a:r>
              <a:rPr lang="es-MX" b="1" dirty="0" err="1" smtClean="0">
                <a:solidFill>
                  <a:srgbClr val="FF0000"/>
                </a:solidFill>
              </a:rPr>
              <a:t>aside</a:t>
            </a:r>
            <a:r>
              <a:rPr lang="es-MX" dirty="0" smtClean="0"/>
              <a:t>, crea 3 </a:t>
            </a:r>
            <a:r>
              <a:rPr lang="es-MX" b="1" dirty="0" err="1" smtClean="0">
                <a:solidFill>
                  <a:schemeClr val="bg2">
                    <a:lumMod val="50000"/>
                  </a:schemeClr>
                </a:solidFill>
              </a:rPr>
              <a:t>divs</a:t>
            </a:r>
            <a:r>
              <a:rPr lang="es-MX" dirty="0" smtClean="0"/>
              <a:t> con la clase publicidad.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4509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54" y="189621"/>
            <a:ext cx="11745191" cy="6491402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9410076" y="597746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087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FOOTER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596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Después de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contenedor2</a:t>
            </a:r>
            <a:r>
              <a:rPr lang="es-MX" dirty="0" smtClean="0"/>
              <a:t>, crea una etiqueta </a:t>
            </a:r>
            <a:r>
              <a:rPr lang="es-MX" dirty="0" err="1" smtClean="0"/>
              <a:t>footer</a:t>
            </a:r>
            <a:r>
              <a:rPr lang="es-MX" dirty="0" smtClean="0"/>
              <a:t> y dentro de ella crea un div con la clase autor. Dentro de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autor</a:t>
            </a:r>
            <a:r>
              <a:rPr lang="es-MX" dirty="0" smtClean="0"/>
              <a:t>, crea un </a:t>
            </a:r>
            <a:r>
              <a:rPr lang="es-MX" b="1" dirty="0" smtClean="0">
                <a:solidFill>
                  <a:srgbClr val="FF0000"/>
                </a:solidFill>
              </a:rPr>
              <a:t>párrafo</a:t>
            </a:r>
            <a:r>
              <a:rPr lang="es-MX" dirty="0" smtClean="0"/>
              <a:t> y escribe tu nombre.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Debajo de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autor</a:t>
            </a:r>
            <a:r>
              <a:rPr lang="es-MX" dirty="0" smtClean="0"/>
              <a:t>, crea otro </a:t>
            </a:r>
            <a:r>
              <a:rPr lang="es-MX" b="1" dirty="0" smtClean="0">
                <a:solidFill>
                  <a:srgbClr val="FF0000"/>
                </a:solidFill>
              </a:rPr>
              <a:t>div</a:t>
            </a:r>
            <a:r>
              <a:rPr lang="es-MX" dirty="0" smtClean="0"/>
              <a:t> con la clase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redes</a:t>
            </a:r>
            <a:r>
              <a:rPr lang="es-MX" dirty="0"/>
              <a:t>.</a:t>
            </a:r>
            <a:r>
              <a:rPr lang="es-MX" dirty="0" smtClean="0"/>
              <a:t> Dentro de </a:t>
            </a:r>
            <a:r>
              <a:rPr lang="es-MX" b="1" dirty="0" smtClean="0">
                <a:solidFill>
                  <a:schemeClr val="bg2">
                    <a:lumMod val="50000"/>
                  </a:schemeClr>
                </a:solidFill>
              </a:rPr>
              <a:t>redes</a:t>
            </a:r>
            <a:r>
              <a:rPr lang="es-MX" dirty="0" smtClean="0"/>
              <a:t>, crea dos </a:t>
            </a:r>
            <a:r>
              <a:rPr lang="es-MX" b="1" dirty="0" smtClean="0">
                <a:solidFill>
                  <a:srgbClr val="FF0000"/>
                </a:solidFill>
              </a:rPr>
              <a:t>enlaces</a:t>
            </a:r>
            <a:r>
              <a:rPr lang="es-MX" dirty="0" smtClean="0"/>
              <a:t>, uno que diga Facebook y otro Twitter.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959" y="3253220"/>
            <a:ext cx="5848350" cy="311697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9451639" y="5477208"/>
            <a:ext cx="2481942" cy="391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sitio1.html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8876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2.- Estilos CSS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609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1453" r="9537"/>
          <a:stretch/>
        </p:blipFill>
        <p:spPr>
          <a:xfrm>
            <a:off x="1097280" y="250680"/>
            <a:ext cx="10280072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4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ESTILOS GENERALES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931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Copia la carpeta </a:t>
            </a:r>
            <a:r>
              <a:rPr lang="es-MX" b="1" dirty="0" err="1" smtClean="0"/>
              <a:t>fonts</a:t>
            </a:r>
            <a:r>
              <a:rPr lang="es-MX" dirty="0" smtClean="0"/>
              <a:t> y en </a:t>
            </a:r>
            <a:r>
              <a:rPr lang="es-MX" b="1" dirty="0" err="1" smtClean="0"/>
              <a:t>img</a:t>
            </a:r>
            <a:r>
              <a:rPr lang="es-MX" dirty="0" smtClean="0"/>
              <a:t> copia </a:t>
            </a:r>
            <a:r>
              <a:rPr lang="es-MX" b="1" u="sng" dirty="0" smtClean="0"/>
              <a:t>fondo</a:t>
            </a:r>
            <a:r>
              <a:rPr lang="es-MX" dirty="0" smtClean="0"/>
              <a:t> que esta dentro de la carpeta recursos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Cuando queremos aplicar fuentes que están en nuestra computadora, debemos de crearla primero con la herramienta </a:t>
            </a:r>
            <a:r>
              <a:rPr lang="es-MX" dirty="0" err="1" smtClean="0"/>
              <a:t>font-face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078" y="3099088"/>
            <a:ext cx="9625619" cy="184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dirty="0" smtClean="0"/>
              <a:t>Resetea los </a:t>
            </a:r>
            <a:r>
              <a:rPr lang="es-MX" dirty="0" err="1" smtClean="0"/>
              <a:t>margins</a:t>
            </a:r>
            <a:r>
              <a:rPr lang="es-MX" dirty="0" smtClean="0"/>
              <a:t> y </a:t>
            </a:r>
            <a:r>
              <a:rPr lang="es-MX" dirty="0" err="1" smtClean="0"/>
              <a:t>paddings</a:t>
            </a:r>
            <a:r>
              <a:rPr lang="es-MX" dirty="0" smtClean="0"/>
              <a:t> y después aplica la propiedad </a:t>
            </a:r>
            <a:r>
              <a:rPr lang="es-MX" dirty="0" err="1" smtClean="0"/>
              <a:t>border</a:t>
            </a:r>
            <a:r>
              <a:rPr lang="es-MX" dirty="0" smtClean="0"/>
              <a:t>-box.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s-MX" dirty="0" smtClean="0"/>
              <a:t>Cambia el tipo de fuente por la fuente que creaste con </a:t>
            </a:r>
            <a:r>
              <a:rPr lang="es-MX" dirty="0" err="1" smtClean="0"/>
              <a:t>font-face</a:t>
            </a:r>
            <a:r>
              <a:rPr lang="es-MX" dirty="0" smtClean="0"/>
              <a:t>.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s-MX" dirty="0" smtClean="0"/>
              <a:t>Pon de fondo la imagen fondo que tienes en la carpeta </a:t>
            </a:r>
            <a:r>
              <a:rPr lang="es-MX" b="1" dirty="0" err="1" smtClean="0"/>
              <a:t>img</a:t>
            </a:r>
            <a:r>
              <a:rPr lang="es-MX" dirty="0" smtClean="0"/>
              <a:t> y haz lo posible para que se vea bien.</a:t>
            </a:r>
          </a:p>
          <a:p>
            <a:pPr marL="457200" indent="-457200">
              <a:buFont typeface="+mj-lt"/>
              <a:buAutoNum type="arabicPeriod" startAt="2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133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028" y="286603"/>
            <a:ext cx="6256627" cy="63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150" y="7156"/>
            <a:ext cx="3729904" cy="685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9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50" y="662297"/>
            <a:ext cx="11606595" cy="521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9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CONTENEDOR PRINCIPAL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856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selector al contenedor principal y haz que tenga un ancho del 90%.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Centra el contenedor con la propiedad </a:t>
            </a:r>
            <a:r>
              <a:rPr lang="es-MX" b="1" dirty="0" err="1" smtClean="0"/>
              <a:t>margin:auto</a:t>
            </a:r>
            <a:r>
              <a:rPr lang="es-MX" b="1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Aplica la propiedad </a:t>
            </a:r>
            <a:r>
              <a:rPr lang="es-MX" b="1" dirty="0" smtClean="0"/>
              <a:t>max-width:1000px</a:t>
            </a:r>
            <a:r>
              <a:rPr lang="es-MX" dirty="0" smtClean="0"/>
              <a:t> para que solo pueda tener un ancho de 1000px;</a:t>
            </a:r>
            <a:endParaRPr lang="es-MX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216" y="3162088"/>
            <a:ext cx="4137747" cy="316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1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HEADER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591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selector de la etiqueta </a:t>
            </a:r>
            <a:r>
              <a:rPr lang="es-MX" b="1" dirty="0" err="1" smtClean="0"/>
              <a:t>header</a:t>
            </a:r>
            <a:r>
              <a:rPr lang="es-MX" dirty="0" smtClean="0"/>
              <a:t> y haz que abarque el 100%.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En la etiqueta </a:t>
            </a:r>
            <a:r>
              <a:rPr lang="es-MX" dirty="0" err="1" smtClean="0"/>
              <a:t>header</a:t>
            </a:r>
            <a:r>
              <a:rPr lang="es-MX" dirty="0" smtClean="0"/>
              <a:t>, agrega un </a:t>
            </a:r>
            <a:r>
              <a:rPr lang="es-MX" dirty="0" err="1" smtClean="0"/>
              <a:t>padding</a:t>
            </a:r>
            <a:r>
              <a:rPr lang="es-MX" dirty="0" smtClean="0"/>
              <a:t> de </a:t>
            </a:r>
            <a:r>
              <a:rPr lang="es-MX" u="sng" dirty="0" smtClean="0"/>
              <a:t>50px</a:t>
            </a:r>
            <a:r>
              <a:rPr lang="es-MX" dirty="0" smtClean="0"/>
              <a:t> arriba y 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Activa </a:t>
            </a:r>
            <a:r>
              <a:rPr lang="es-MX" dirty="0" err="1" smtClean="0"/>
              <a:t>flex</a:t>
            </a:r>
            <a:r>
              <a:rPr lang="es-MX" dirty="0"/>
              <a:t> </a:t>
            </a:r>
            <a:r>
              <a:rPr lang="es-MX" dirty="0" smtClean="0"/>
              <a:t>box en el contenedor y haz que se acomoden en fila.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Haz que el logo quede del lado izquierdo y el menú del lado derecho. </a:t>
            </a:r>
            <a:r>
              <a:rPr lang="es-MX" b="1" dirty="0" smtClean="0">
                <a:solidFill>
                  <a:srgbClr val="FF0000"/>
                </a:solidFill>
              </a:rPr>
              <a:t>¿Qué propiedad necesitamos aplicar?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Centra los elementos verticalmente.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5969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644" y="286603"/>
            <a:ext cx="6309447" cy="558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76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44" y="286603"/>
            <a:ext cx="11309947" cy="635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8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dirty="0" smtClean="0"/>
              <a:t>Crea un selector descendente a los elementos </a:t>
            </a:r>
            <a:r>
              <a:rPr lang="es-MX" b="1" dirty="0" smtClean="0">
                <a:solidFill>
                  <a:srgbClr val="FF0000"/>
                </a:solidFill>
              </a:rPr>
              <a:t>a</a:t>
            </a:r>
            <a:r>
              <a:rPr lang="es-MX" dirty="0" smtClean="0"/>
              <a:t> de tu menú de navegación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s-MX" dirty="0" smtClean="0"/>
              <a:t>Cambia el </a:t>
            </a:r>
            <a:r>
              <a:rPr lang="es-MX" b="1" dirty="0" smtClean="0">
                <a:solidFill>
                  <a:srgbClr val="FF0000"/>
                </a:solidFill>
              </a:rPr>
              <a:t>color de texto </a:t>
            </a:r>
            <a:r>
              <a:rPr lang="es-MX" dirty="0" smtClean="0"/>
              <a:t>a blanco y quítales el subrayado. Aplica la propiedad de </a:t>
            </a:r>
            <a:r>
              <a:rPr lang="es-MX" dirty="0" err="1" smtClean="0"/>
              <a:t>font-size</a:t>
            </a:r>
            <a:r>
              <a:rPr lang="es-MX" dirty="0" smtClean="0"/>
              <a:t> para cambiarles el tamaño a </a:t>
            </a:r>
            <a:r>
              <a:rPr lang="es-MX" u="sng" dirty="0" smtClean="0"/>
              <a:t>18px</a:t>
            </a:r>
            <a:r>
              <a:rPr lang="es-MX" dirty="0" smtClean="0"/>
              <a:t>;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s-MX" dirty="0" smtClean="0"/>
              <a:t>Como están muy juntos, aplica un propiedad para separarlos a la derecha 40px entre si.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8130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391" y="1993544"/>
            <a:ext cx="4970318" cy="372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9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12" y="418715"/>
            <a:ext cx="10864735" cy="610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3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173" y="2005929"/>
            <a:ext cx="3958936" cy="370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3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9"/>
            </a:pPr>
            <a:r>
              <a:rPr lang="es-MX" dirty="0" smtClean="0"/>
              <a:t>Aplica un efecto </a:t>
            </a:r>
            <a:r>
              <a:rPr lang="es-MX" b="1" dirty="0" err="1" smtClean="0"/>
              <a:t>hover</a:t>
            </a:r>
            <a:r>
              <a:rPr lang="es-MX" b="1" dirty="0" smtClean="0"/>
              <a:t> </a:t>
            </a:r>
            <a:r>
              <a:rPr lang="es-MX" dirty="0" smtClean="0"/>
              <a:t>a los enlaces del menú de navegación, para que cuando pases el mouse, se subraye el texto.</a:t>
            </a:r>
          </a:p>
          <a:p>
            <a:pPr marL="457200" indent="-457200">
              <a:buFont typeface="+mj-lt"/>
              <a:buAutoNum type="arabicPeriod" startAt="9"/>
            </a:pPr>
            <a:r>
              <a:rPr lang="es-MX" dirty="0" smtClean="0"/>
              <a:t>Crea un selector al logo y cambia el ancho a 80px.</a:t>
            </a:r>
          </a:p>
        </p:txBody>
      </p:sp>
    </p:spTree>
    <p:extLst>
      <p:ext uri="{BB962C8B-B14F-4D97-AF65-F5344CB8AC3E}">
        <p14:creationId xmlns:p14="http://schemas.microsoft.com/office/powerpoint/2010/main" val="1803563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579" y="0"/>
            <a:ext cx="3629458" cy="685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5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6" y="882757"/>
            <a:ext cx="11075344" cy="49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6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SECTION MAIN</a:t>
            </a:r>
            <a:endParaRPr lang="es-MX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5806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selector de clase al </a:t>
            </a:r>
            <a:r>
              <a:rPr lang="es-MX" b="1" dirty="0" err="1" smtClean="0"/>
              <a:t>section</a:t>
            </a:r>
            <a:r>
              <a:rPr lang="es-MX" dirty="0" smtClean="0"/>
              <a:t>, cámbiale el </a:t>
            </a:r>
            <a:r>
              <a:rPr lang="es-MX" b="1" dirty="0" smtClean="0"/>
              <a:t>color de fondo </a:t>
            </a:r>
            <a:r>
              <a:rPr lang="es-MX" dirty="0" smtClean="0"/>
              <a:t>a blanco y haz que abarque el </a:t>
            </a:r>
            <a:r>
              <a:rPr lang="es-MX" b="1" dirty="0" smtClean="0"/>
              <a:t>70% del ancho</a:t>
            </a:r>
            <a:r>
              <a:rPr lang="es-MX" dirty="0" smtClean="0"/>
              <a:t>. Posteriormente, aplica un </a:t>
            </a:r>
            <a:r>
              <a:rPr lang="es-MX" dirty="0" err="1" smtClean="0"/>
              <a:t>padding</a:t>
            </a:r>
            <a:r>
              <a:rPr lang="es-MX" dirty="0" smtClean="0"/>
              <a:t> de </a:t>
            </a:r>
            <a:r>
              <a:rPr lang="es-MX" b="1" dirty="0" smtClean="0"/>
              <a:t>20px</a:t>
            </a:r>
            <a:r>
              <a:rPr lang="es-MX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s-MX" u="sng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614" y="2698826"/>
            <a:ext cx="4162859" cy="30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29" y="1072391"/>
            <a:ext cx="10688901" cy="479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just">
              <a:buFont typeface="+mj-lt"/>
              <a:buAutoNum type="arabicPeriod" startAt="2"/>
            </a:pPr>
            <a:r>
              <a:rPr lang="es-MX" dirty="0" smtClean="0"/>
              <a:t>Crea un selector descendente al </a:t>
            </a:r>
            <a:r>
              <a:rPr lang="es-MX" b="1" dirty="0" smtClean="0"/>
              <a:t>h2</a:t>
            </a:r>
            <a:r>
              <a:rPr lang="es-MX" dirty="0" smtClean="0"/>
              <a:t> dentro del </a:t>
            </a:r>
            <a:r>
              <a:rPr lang="es-MX" dirty="0" err="1" smtClean="0"/>
              <a:t>article</a:t>
            </a:r>
            <a:r>
              <a:rPr lang="es-MX" dirty="0"/>
              <a:t> </a:t>
            </a:r>
            <a:r>
              <a:rPr lang="es-MX" dirty="0" smtClean="0"/>
              <a:t>dentro del </a:t>
            </a:r>
            <a:r>
              <a:rPr lang="es-MX" dirty="0" err="1" smtClean="0"/>
              <a:t>main</a:t>
            </a:r>
            <a:r>
              <a:rPr lang="es-MX" dirty="0" smtClean="0"/>
              <a:t> y cambia el </a:t>
            </a:r>
            <a:r>
              <a:rPr lang="es-MX" b="1" dirty="0" smtClean="0"/>
              <a:t>tamaño de fuente </a:t>
            </a:r>
            <a:r>
              <a:rPr lang="es-MX" dirty="0" smtClean="0"/>
              <a:t>a 32px. También aplica un </a:t>
            </a:r>
            <a:r>
              <a:rPr lang="es-MX" b="1" dirty="0" err="1" smtClean="0"/>
              <a:t>margin-bottom</a:t>
            </a:r>
            <a:r>
              <a:rPr lang="es-MX" b="1" dirty="0" smtClean="0"/>
              <a:t>: 20px; </a:t>
            </a:r>
            <a:r>
              <a:rPr lang="es-MX" dirty="0" smtClean="0"/>
              <a:t>para que no este tan junto con los párrafos de abajo.</a:t>
            </a:r>
          </a:p>
          <a:p>
            <a:pPr marL="457200" indent="-457200">
              <a:buFont typeface="+mj-lt"/>
              <a:buAutoNum type="arabicPeriod" startAt="2"/>
            </a:pP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469" y="3243262"/>
            <a:ext cx="5095814" cy="192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8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29" y="692727"/>
            <a:ext cx="11575520" cy="532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dirty="0" smtClean="0"/>
              <a:t>Crea un selector descendente a los </a:t>
            </a:r>
            <a:r>
              <a:rPr lang="es-MX" b="1" dirty="0" smtClean="0"/>
              <a:t>párrafos</a:t>
            </a:r>
            <a:r>
              <a:rPr lang="es-MX" dirty="0" smtClean="0"/>
              <a:t> dentro del </a:t>
            </a:r>
            <a:r>
              <a:rPr lang="es-MX" dirty="0" err="1" smtClean="0"/>
              <a:t>article</a:t>
            </a:r>
            <a:r>
              <a:rPr lang="es-MX" dirty="0" smtClean="0"/>
              <a:t> que están dentro del </a:t>
            </a:r>
            <a:r>
              <a:rPr lang="es-MX" dirty="0" err="1" smtClean="0"/>
              <a:t>main</a:t>
            </a:r>
            <a:r>
              <a:rPr lang="es-MX" dirty="0" smtClean="0"/>
              <a:t> y cambiales el tamaño de fuente a 14px. También aplica un </a:t>
            </a:r>
            <a:r>
              <a:rPr lang="es-MX" dirty="0" err="1" smtClean="0"/>
              <a:t>margin</a:t>
            </a:r>
            <a:r>
              <a:rPr lang="es-MX" dirty="0" smtClean="0"/>
              <a:t> para debajo de 20px.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s-MX" dirty="0" smtClean="0"/>
              <a:t>Usa </a:t>
            </a:r>
            <a:r>
              <a:rPr lang="es-MX" dirty="0"/>
              <a:t>la propiedad </a:t>
            </a:r>
            <a:r>
              <a:rPr lang="es-MX" b="1" dirty="0"/>
              <a:t>line-</a:t>
            </a:r>
            <a:r>
              <a:rPr lang="es-MX" b="1" dirty="0" err="1"/>
              <a:t>height</a:t>
            </a:r>
            <a:r>
              <a:rPr lang="es-MX" b="1" dirty="0"/>
              <a:t>: 25px</a:t>
            </a:r>
            <a:r>
              <a:rPr lang="es-MX" b="1" dirty="0" smtClean="0"/>
              <a:t>; </a:t>
            </a:r>
            <a:r>
              <a:rPr lang="es-MX" dirty="0" smtClean="0"/>
              <a:t>para que el texto se separe entre cada palabra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664" y="3176154"/>
            <a:ext cx="4511858" cy="215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54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996" y="286603"/>
            <a:ext cx="4303568" cy="590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26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¿Puedo hacer esto para ahorra líneas de código?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4000" dirty="0" smtClean="0">
                <a:solidFill>
                  <a:schemeClr val="accent1">
                    <a:lumMod val="75000"/>
                  </a:schemeClr>
                </a:solidFill>
              </a:rPr>
              <a:t>.titulo1, .titulo2, .titulo3</a:t>
            </a:r>
            <a:r>
              <a:rPr lang="es-MX" sz="4000" dirty="0" smtClean="0"/>
              <a:t>{</a:t>
            </a:r>
          </a:p>
          <a:p>
            <a:endParaRPr lang="es-MX" sz="4000" dirty="0"/>
          </a:p>
          <a:p>
            <a:r>
              <a:rPr lang="es-MX" sz="4000" dirty="0" smtClean="0"/>
              <a:t>…………………………..</a:t>
            </a:r>
          </a:p>
          <a:p>
            <a:endParaRPr lang="es-MX" sz="4000" dirty="0"/>
          </a:p>
          <a:p>
            <a:r>
              <a:rPr lang="es-MX" sz="4000" dirty="0" smtClean="0"/>
              <a:t>}</a:t>
            </a:r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227996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2" y="286603"/>
            <a:ext cx="10695710" cy="60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9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MX" dirty="0" smtClean="0"/>
              <a:t>ASIDE</a:t>
            </a:r>
            <a:endParaRPr lang="es-MX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994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 smtClean="0"/>
              <a:t>Crea un selector al </a:t>
            </a:r>
            <a:r>
              <a:rPr lang="es-MX" b="1" dirty="0" err="1" smtClean="0"/>
              <a:t>aside</a:t>
            </a:r>
            <a:r>
              <a:rPr lang="es-MX" dirty="0" smtClean="0"/>
              <a:t> y haz que abarque solo el 30% del ancho, ponle un </a:t>
            </a:r>
            <a:r>
              <a:rPr lang="es-MX" b="1" dirty="0" smtClean="0"/>
              <a:t>color de fondo </a:t>
            </a:r>
            <a:r>
              <a:rPr lang="es-MX" dirty="0" smtClean="0"/>
              <a:t>que tu quieras (</a:t>
            </a:r>
            <a:r>
              <a:rPr lang="es-MX" dirty="0"/>
              <a:t>yo usé </a:t>
            </a:r>
            <a:r>
              <a:rPr lang="es-MX" b="1" dirty="0"/>
              <a:t>#</a:t>
            </a:r>
            <a:r>
              <a:rPr lang="es-MX" b="1" dirty="0" smtClean="0"/>
              <a:t>537dca</a:t>
            </a:r>
            <a:r>
              <a:rPr lang="es-MX" dirty="0" smtClean="0"/>
              <a:t>). Aplica un </a:t>
            </a:r>
            <a:r>
              <a:rPr lang="es-MX" dirty="0" err="1" smtClean="0"/>
              <a:t>padding</a:t>
            </a:r>
            <a:r>
              <a:rPr lang="es-MX" dirty="0" smtClean="0"/>
              <a:t> de 20px.</a:t>
            </a:r>
          </a:p>
          <a:p>
            <a:pPr marL="457200" indent="-457200">
              <a:buFont typeface="+mj-lt"/>
              <a:buAutoNum type="arabicPeriod"/>
            </a:pP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712" y="2850361"/>
            <a:ext cx="4307033" cy="262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6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48" y="237221"/>
            <a:ext cx="10937570" cy="614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0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tenemos que hacer para que el </a:t>
            </a:r>
            <a:r>
              <a:rPr lang="es-MX" dirty="0" err="1" smtClean="0"/>
              <a:t>aside</a:t>
            </a:r>
            <a:r>
              <a:rPr lang="es-MX" dirty="0" smtClean="0"/>
              <a:t> se mueva a la derecha?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25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319" y="1845734"/>
            <a:ext cx="5919353" cy="33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8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75767"/>
            <a:ext cx="9770683" cy="549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6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Mini Reto 1: Completa el </a:t>
            </a:r>
            <a:r>
              <a:rPr lang="es-MX" dirty="0" err="1" smtClean="0"/>
              <a:t>Aside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Copia este selector, son los estilos para las cajas de la publicidad y haz que se muestren como en la imagen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19" y="2631805"/>
            <a:ext cx="4469391" cy="323728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52308" r="9536"/>
          <a:stretch/>
        </p:blipFill>
        <p:spPr>
          <a:xfrm>
            <a:off x="7772401" y="2528090"/>
            <a:ext cx="2923308" cy="344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3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130" y="286603"/>
            <a:ext cx="3840306" cy="622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2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03097"/>
            <a:ext cx="9899938" cy="556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5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10039</TotalTime>
  <Words>1534</Words>
  <Application>Microsoft Office PowerPoint</Application>
  <PresentationFormat>Panorámica</PresentationFormat>
  <Paragraphs>222</Paragraphs>
  <Slides>112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112</vt:i4>
      </vt:variant>
    </vt:vector>
  </HeadingPairs>
  <TitlesOfParts>
    <vt:vector size="116" baseType="lpstr">
      <vt:lpstr>Arial</vt:lpstr>
      <vt:lpstr>Calibri</vt:lpstr>
      <vt:lpstr>Calibri Light</vt:lpstr>
      <vt:lpstr>Retrospección</vt:lpstr>
      <vt:lpstr>REPASO DE CSS3</vt:lpstr>
      <vt:lpstr>Presentación de PowerPoint</vt:lpstr>
      <vt:lpstr>Ejercicios Selectores</vt:lpstr>
      <vt:lpstr>CSS3 AVANZADO</vt:lpstr>
      <vt:lpstr>CLASES MULTIPLES</vt:lpstr>
      <vt:lpstr>Presentación de PowerPoint</vt:lpstr>
      <vt:lpstr>Presentación de PowerPoint</vt:lpstr>
      <vt:lpstr>Presentación de PowerPoint</vt:lpstr>
      <vt:lpstr>¿Puedo hacer esto para ahorra líneas de código?</vt:lpstr>
      <vt:lpstr>Solución</vt:lpstr>
      <vt:lpstr>Y en el css….</vt:lpstr>
      <vt:lpstr>Presentación de PowerPoint</vt:lpstr>
      <vt:lpstr>Actividad 1: Clases Multiples</vt:lpstr>
      <vt:lpstr>Presentación de PowerPoint</vt:lpstr>
      <vt:lpstr>PROPIEDAD BORDER BOX</vt:lpstr>
      <vt:lpstr>Presentación de PowerPoint</vt:lpstr>
      <vt:lpstr>Presentación de PowerPoint</vt:lpstr>
      <vt:lpstr>Presentación de PowerPoint</vt:lpstr>
      <vt:lpstr>De ahora en adelante en nuestro selector Universal</vt:lpstr>
      <vt:lpstr>FLEXBOX</vt:lpstr>
      <vt:lpstr>Así se hacia antes:</vt:lpstr>
      <vt:lpstr>¿Cómo empezar con flexbox?</vt:lpstr>
      <vt:lpstr>Presentación de PowerPoint</vt:lpstr>
      <vt:lpstr>Propiedades de los Contenedores</vt:lpstr>
      <vt:lpstr>Presentación de PowerPoint</vt:lpstr>
      <vt:lpstr>Presentación de PowerPoint</vt:lpstr>
      <vt:lpstr>1.- display:flex;</vt:lpstr>
      <vt:lpstr>Presentación de PowerPoint</vt:lpstr>
      <vt:lpstr>Presentación de PowerPoint</vt:lpstr>
      <vt:lpstr>2.-flex-direction</vt:lpstr>
      <vt:lpstr>Presentación de PowerPoint</vt:lpstr>
      <vt:lpstr>3.-flex-wrap</vt:lpstr>
      <vt:lpstr>Presentación de PowerPoint</vt:lpstr>
      <vt:lpstr>Con nowrap</vt:lpstr>
      <vt:lpstr>Con wrap</vt:lpstr>
      <vt:lpstr>4.- justify-content</vt:lpstr>
      <vt:lpstr>Con flex-end</vt:lpstr>
      <vt:lpstr>Con center</vt:lpstr>
      <vt:lpstr>Con space-between</vt:lpstr>
      <vt:lpstr>Con space-evenly</vt:lpstr>
      <vt:lpstr>4.- align-items (justify-content en vertical, si solo hay una fila)</vt:lpstr>
      <vt:lpstr>4.- align-items (justify-content en vertical)</vt:lpstr>
      <vt:lpstr>Con center</vt:lpstr>
      <vt:lpstr>Con flex-end</vt:lpstr>
      <vt:lpstr>5.- align-content (justify-content en vertical, si hay varias filas)</vt:lpstr>
      <vt:lpstr>Presentación de PowerPoint</vt:lpstr>
      <vt:lpstr>Con align-content: center;</vt:lpstr>
      <vt:lpstr>Con align-content: flex-end;</vt:lpstr>
      <vt:lpstr>Propiedades de los elementos dentro del contenedor</vt:lpstr>
      <vt:lpstr>CREANDO NUESTRO PRIMER SITIO WEB BASICO</vt:lpstr>
      <vt:lpstr>Presentación de PowerPoint</vt:lpstr>
      <vt:lpstr>Estructura HTML</vt:lpstr>
      <vt:lpstr>HEADER Y NAV</vt:lpstr>
      <vt:lpstr>Presentación de PowerPoint</vt:lpstr>
      <vt:lpstr>Presentación de PowerPoint</vt:lpstr>
      <vt:lpstr>Presentación de PowerPoint</vt:lpstr>
      <vt:lpstr>SECTION Y ASIDE</vt:lpstr>
      <vt:lpstr>Presentación de PowerPoint</vt:lpstr>
      <vt:lpstr>Presentación de PowerPoint</vt:lpstr>
      <vt:lpstr>Presentación de PowerPoint</vt:lpstr>
      <vt:lpstr>Presentación de PowerPoint</vt:lpstr>
      <vt:lpstr>FOOTER</vt:lpstr>
      <vt:lpstr>Presentación de PowerPoint</vt:lpstr>
      <vt:lpstr>2.- Estilos CSS</vt:lpstr>
      <vt:lpstr>Presentación de PowerPoint</vt:lpstr>
      <vt:lpstr>ESTILOS GENERALES</vt:lpstr>
      <vt:lpstr>Presentación de PowerPoint</vt:lpstr>
      <vt:lpstr>Presentación de PowerPoint</vt:lpstr>
      <vt:lpstr>Presentación de PowerPoint</vt:lpstr>
      <vt:lpstr>Presentación de PowerPoint</vt:lpstr>
      <vt:lpstr>CONTENEDOR PRINCIPAL</vt:lpstr>
      <vt:lpstr>Presentación de PowerPoint</vt:lpstr>
      <vt:lpstr>HEADER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SECTION MAIN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ASIDE</vt:lpstr>
      <vt:lpstr>Presentación de PowerPoint</vt:lpstr>
      <vt:lpstr>Presentación de PowerPoint</vt:lpstr>
      <vt:lpstr>¿Qué tenemos que hacer para que el aside se mueva a la derecha?</vt:lpstr>
      <vt:lpstr>Presentación de PowerPoint</vt:lpstr>
      <vt:lpstr>Presentación de PowerPoint</vt:lpstr>
      <vt:lpstr>Mini Reto 1: Completa el Aside</vt:lpstr>
      <vt:lpstr>Presentación de PowerPoint</vt:lpstr>
      <vt:lpstr>Presentación de PowerPoint</vt:lpstr>
      <vt:lpstr>FOOTER</vt:lpstr>
      <vt:lpstr>Mini Reto 2: Completa el Footer</vt:lpstr>
      <vt:lpstr>Color con opacidad rgba</vt:lpstr>
      <vt:lpstr>Presentación de PowerPoint</vt:lpstr>
      <vt:lpstr>Presentación de PowerPoint</vt:lpstr>
      <vt:lpstr>Presentación de PowerPoint</vt:lpstr>
      <vt:lpstr>DISEÑO RESPONSIVO</vt:lpstr>
      <vt:lpstr>Meta ViewPort</vt:lpstr>
      <vt:lpstr>Media Queries</vt:lpstr>
      <vt:lpstr>Si tienes varias condiciones, estas se separan con un and</vt:lpstr>
      <vt:lpstr>No es necesario repetir todo</vt:lpstr>
      <vt:lpstr>Presentación de PowerPoint</vt:lpstr>
      <vt:lpstr>Haciendo nuestro sito web responsivo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REPASO DE CSS3</dc:title>
  <dc:creator>User</dc:creator>
  <cp:lastModifiedBy>User</cp:lastModifiedBy>
  <cp:revision>58</cp:revision>
  <dcterms:created xsi:type="dcterms:W3CDTF">2018-03-04T00:10:45Z</dcterms:created>
  <dcterms:modified xsi:type="dcterms:W3CDTF">2018-03-12T00:54:47Z</dcterms:modified>
</cp:coreProperties>
</file>

<file path=docProps/thumbnail.jpeg>
</file>